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784" r:id="rId2"/>
    <p:sldId id="807" r:id="rId3"/>
    <p:sldId id="1056" r:id="rId4"/>
    <p:sldId id="905" r:id="rId5"/>
    <p:sldId id="1057" r:id="rId6"/>
    <p:sldId id="1060" r:id="rId7"/>
    <p:sldId id="1059" r:id="rId8"/>
    <p:sldId id="1058" r:id="rId9"/>
    <p:sldId id="1055" r:id="rId10"/>
    <p:sldId id="1052" r:id="rId11"/>
  </p:sldIdLst>
  <p:sldSz cx="9144000" cy="6858000" type="screen4x3"/>
  <p:notesSz cx="6858000" cy="9144000"/>
  <p:defaultTextStyle>
    <a:defPPr>
      <a:defRPr lang="en-C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CC00"/>
    <a:srgbClr val="99FF33"/>
    <a:srgbClr val="D0CBDC"/>
    <a:srgbClr val="49166D"/>
    <a:srgbClr val="FE392A"/>
    <a:srgbClr val="990099"/>
    <a:srgbClr val="D9D40E"/>
    <a:srgbClr val="C8DD05"/>
    <a:srgbClr val="FF3D2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14438" autoAdjust="0"/>
    <p:restoredTop sz="88481" autoAdjust="0"/>
  </p:normalViewPr>
  <p:slideViewPr>
    <p:cSldViewPr>
      <p:cViewPr>
        <p:scale>
          <a:sx n="110" d="100"/>
          <a:sy n="110" d="100"/>
        </p:scale>
        <p:origin x="-456"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48" y="24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0"/>
            <a:ext cx="2972320" cy="457200"/>
          </a:xfrm>
          <a:prstGeom prst="rect">
            <a:avLst/>
          </a:prstGeom>
          <a:noFill/>
          <a:ln w="9525">
            <a:noFill/>
            <a:miter lim="800000"/>
            <a:headEnd/>
            <a:tailEnd/>
          </a:ln>
          <a:effectLst/>
        </p:spPr>
        <p:txBody>
          <a:bodyPr vert="horz" wrap="square" lIns="91083" tIns="45541" rIns="91083" bIns="45541" numCol="1" anchor="t" anchorCtr="0" compatLnSpc="1">
            <a:prstTxWarp prst="textNoShape">
              <a:avLst/>
            </a:prstTxWarp>
          </a:bodyPr>
          <a:lstStyle>
            <a:lvl1pPr algn="l" defTabSz="910671" eaLnBrk="1" hangingPunct="1">
              <a:defRPr sz="1200" dirty="0"/>
            </a:lvl1pPr>
          </a:lstStyle>
          <a:p>
            <a:pPr>
              <a:defRPr/>
            </a:pPr>
            <a:endParaRPr lang="en-US"/>
          </a:p>
        </p:txBody>
      </p:sp>
      <p:sp>
        <p:nvSpPr>
          <p:cNvPr id="3075" name="Rectangle 3"/>
          <p:cNvSpPr>
            <a:spLocks noGrp="1" noChangeArrowheads="1"/>
          </p:cNvSpPr>
          <p:nvPr>
            <p:ph type="dt" sz="quarter" idx="1"/>
          </p:nvPr>
        </p:nvSpPr>
        <p:spPr bwMode="auto">
          <a:xfrm>
            <a:off x="3884122" y="0"/>
            <a:ext cx="2972320" cy="457200"/>
          </a:xfrm>
          <a:prstGeom prst="rect">
            <a:avLst/>
          </a:prstGeom>
          <a:noFill/>
          <a:ln w="9525">
            <a:noFill/>
            <a:miter lim="800000"/>
            <a:headEnd/>
            <a:tailEnd/>
          </a:ln>
          <a:effectLst/>
        </p:spPr>
        <p:txBody>
          <a:bodyPr vert="horz" wrap="square" lIns="91083" tIns="45541" rIns="91083" bIns="45541" numCol="1" anchor="t" anchorCtr="0" compatLnSpc="1">
            <a:prstTxWarp prst="textNoShape">
              <a:avLst/>
            </a:prstTxWarp>
          </a:bodyPr>
          <a:lstStyle>
            <a:lvl1pPr algn="r" defTabSz="910671" eaLnBrk="1" hangingPunct="1">
              <a:defRPr sz="1200" dirty="0"/>
            </a:lvl1pPr>
          </a:lstStyle>
          <a:p>
            <a:pPr>
              <a:defRPr/>
            </a:pPr>
            <a:endParaRPr lang="en-US"/>
          </a:p>
        </p:txBody>
      </p:sp>
      <p:sp>
        <p:nvSpPr>
          <p:cNvPr id="3076" name="Rectangle 4"/>
          <p:cNvSpPr>
            <a:spLocks noGrp="1" noChangeArrowheads="1"/>
          </p:cNvSpPr>
          <p:nvPr>
            <p:ph type="ftr" sz="quarter" idx="2"/>
          </p:nvPr>
        </p:nvSpPr>
        <p:spPr bwMode="auto">
          <a:xfrm>
            <a:off x="1" y="8685235"/>
            <a:ext cx="2972320" cy="457200"/>
          </a:xfrm>
          <a:prstGeom prst="rect">
            <a:avLst/>
          </a:prstGeom>
          <a:noFill/>
          <a:ln w="9525">
            <a:noFill/>
            <a:miter lim="800000"/>
            <a:headEnd/>
            <a:tailEnd/>
          </a:ln>
          <a:effectLst/>
        </p:spPr>
        <p:txBody>
          <a:bodyPr vert="horz" wrap="square" lIns="91083" tIns="45541" rIns="91083" bIns="45541" numCol="1" anchor="b" anchorCtr="0" compatLnSpc="1">
            <a:prstTxWarp prst="textNoShape">
              <a:avLst/>
            </a:prstTxWarp>
          </a:bodyPr>
          <a:lstStyle>
            <a:lvl1pPr algn="l" defTabSz="910671" eaLnBrk="1" hangingPunct="1">
              <a:defRPr sz="1200" dirty="0"/>
            </a:lvl1pPr>
          </a:lstStyle>
          <a:p>
            <a:pPr>
              <a:defRPr/>
            </a:pPr>
            <a:endParaRPr lang="en-US"/>
          </a:p>
        </p:txBody>
      </p:sp>
      <p:sp>
        <p:nvSpPr>
          <p:cNvPr id="3077" name="Rectangle 5"/>
          <p:cNvSpPr>
            <a:spLocks noGrp="1" noChangeArrowheads="1"/>
          </p:cNvSpPr>
          <p:nvPr>
            <p:ph type="sldNum" sz="quarter" idx="3"/>
          </p:nvPr>
        </p:nvSpPr>
        <p:spPr bwMode="auto">
          <a:xfrm>
            <a:off x="3884122" y="8685235"/>
            <a:ext cx="2972320" cy="457200"/>
          </a:xfrm>
          <a:prstGeom prst="rect">
            <a:avLst/>
          </a:prstGeom>
          <a:noFill/>
          <a:ln w="9525">
            <a:noFill/>
            <a:miter lim="800000"/>
            <a:headEnd/>
            <a:tailEnd/>
          </a:ln>
          <a:effectLst/>
        </p:spPr>
        <p:txBody>
          <a:bodyPr vert="horz" wrap="square" lIns="91083" tIns="45541" rIns="91083" bIns="45541" numCol="1" anchor="b" anchorCtr="0" compatLnSpc="1">
            <a:prstTxWarp prst="textNoShape">
              <a:avLst/>
            </a:prstTxWarp>
          </a:bodyPr>
          <a:lstStyle>
            <a:lvl1pPr algn="r" defTabSz="910671" eaLnBrk="1" hangingPunct="1">
              <a:defRPr sz="1200"/>
            </a:lvl1pPr>
          </a:lstStyle>
          <a:p>
            <a:pPr>
              <a:defRPr/>
            </a:pPr>
            <a:fld id="{D3738BA5-33C9-4F07-BAF0-5D6D5F14AFB1}"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0"/>
            <a:ext cx="2972320" cy="457200"/>
          </a:xfrm>
          <a:prstGeom prst="rect">
            <a:avLst/>
          </a:prstGeom>
          <a:noFill/>
          <a:ln w="9525">
            <a:noFill/>
            <a:miter lim="800000"/>
            <a:headEnd/>
            <a:tailEnd/>
          </a:ln>
          <a:effectLst/>
        </p:spPr>
        <p:txBody>
          <a:bodyPr vert="horz" wrap="square" lIns="91083" tIns="45541" rIns="91083" bIns="45541" numCol="1" anchor="t" anchorCtr="0" compatLnSpc="1">
            <a:prstTxWarp prst="textNoShape">
              <a:avLst/>
            </a:prstTxWarp>
          </a:bodyPr>
          <a:lstStyle>
            <a:lvl1pPr algn="l" defTabSz="910671" eaLnBrk="1" hangingPunct="1">
              <a:defRPr sz="1200" dirty="0"/>
            </a:lvl1pPr>
          </a:lstStyle>
          <a:p>
            <a:pPr>
              <a:defRPr/>
            </a:pPr>
            <a:endParaRPr lang="en-US"/>
          </a:p>
        </p:txBody>
      </p:sp>
      <p:sp>
        <p:nvSpPr>
          <p:cNvPr id="4099" name="Rectangle 3"/>
          <p:cNvSpPr>
            <a:spLocks noGrp="1" noChangeArrowheads="1"/>
          </p:cNvSpPr>
          <p:nvPr>
            <p:ph type="dt" idx="1"/>
          </p:nvPr>
        </p:nvSpPr>
        <p:spPr bwMode="auto">
          <a:xfrm>
            <a:off x="3884122" y="0"/>
            <a:ext cx="2972320" cy="457200"/>
          </a:xfrm>
          <a:prstGeom prst="rect">
            <a:avLst/>
          </a:prstGeom>
          <a:noFill/>
          <a:ln w="9525">
            <a:noFill/>
            <a:miter lim="800000"/>
            <a:headEnd/>
            <a:tailEnd/>
          </a:ln>
          <a:effectLst/>
        </p:spPr>
        <p:txBody>
          <a:bodyPr vert="horz" wrap="square" lIns="91083" tIns="45541" rIns="91083" bIns="45541" numCol="1" anchor="t" anchorCtr="0" compatLnSpc="1">
            <a:prstTxWarp prst="textNoShape">
              <a:avLst/>
            </a:prstTxWarp>
          </a:bodyPr>
          <a:lstStyle>
            <a:lvl1pPr algn="r" defTabSz="910671" eaLnBrk="1" hangingPunct="1">
              <a:defRPr sz="1200" dirty="0"/>
            </a:lvl1pPr>
          </a:lstStyle>
          <a:p>
            <a:pPr>
              <a:defRPr/>
            </a:pPr>
            <a:endParaRPr lang="en-US"/>
          </a:p>
        </p:txBody>
      </p:sp>
      <p:sp>
        <p:nvSpPr>
          <p:cNvPr id="512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1"/>
            <a:ext cx="5486400" cy="4114800"/>
          </a:xfrm>
          <a:prstGeom prst="rect">
            <a:avLst/>
          </a:prstGeom>
          <a:noFill/>
          <a:ln w="9525">
            <a:noFill/>
            <a:miter lim="800000"/>
            <a:headEnd/>
            <a:tailEnd/>
          </a:ln>
          <a:effectLst/>
        </p:spPr>
        <p:txBody>
          <a:bodyPr vert="horz" wrap="square" lIns="91083" tIns="45541" rIns="91083" bIns="4554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1" y="8685235"/>
            <a:ext cx="2972320" cy="457200"/>
          </a:xfrm>
          <a:prstGeom prst="rect">
            <a:avLst/>
          </a:prstGeom>
          <a:noFill/>
          <a:ln w="9525">
            <a:noFill/>
            <a:miter lim="800000"/>
            <a:headEnd/>
            <a:tailEnd/>
          </a:ln>
          <a:effectLst/>
        </p:spPr>
        <p:txBody>
          <a:bodyPr vert="horz" wrap="square" lIns="91083" tIns="45541" rIns="91083" bIns="45541" numCol="1" anchor="b" anchorCtr="0" compatLnSpc="1">
            <a:prstTxWarp prst="textNoShape">
              <a:avLst/>
            </a:prstTxWarp>
          </a:bodyPr>
          <a:lstStyle>
            <a:lvl1pPr algn="l" defTabSz="910671" eaLnBrk="1" hangingPunct="1">
              <a:defRPr sz="1200" dirty="0"/>
            </a:lvl1pPr>
          </a:lstStyle>
          <a:p>
            <a:pPr>
              <a:defRPr/>
            </a:pPr>
            <a:endParaRPr lang="en-US"/>
          </a:p>
        </p:txBody>
      </p:sp>
      <p:sp>
        <p:nvSpPr>
          <p:cNvPr id="4103" name="Rectangle 7"/>
          <p:cNvSpPr>
            <a:spLocks noGrp="1" noChangeArrowheads="1"/>
          </p:cNvSpPr>
          <p:nvPr>
            <p:ph type="sldNum" sz="quarter" idx="5"/>
          </p:nvPr>
        </p:nvSpPr>
        <p:spPr bwMode="auto">
          <a:xfrm>
            <a:off x="3884122" y="8685235"/>
            <a:ext cx="2972320" cy="457200"/>
          </a:xfrm>
          <a:prstGeom prst="rect">
            <a:avLst/>
          </a:prstGeom>
          <a:noFill/>
          <a:ln w="9525">
            <a:noFill/>
            <a:miter lim="800000"/>
            <a:headEnd/>
            <a:tailEnd/>
          </a:ln>
          <a:effectLst/>
        </p:spPr>
        <p:txBody>
          <a:bodyPr vert="horz" wrap="square" lIns="91083" tIns="45541" rIns="91083" bIns="45541" numCol="1" anchor="b" anchorCtr="0" compatLnSpc="1">
            <a:prstTxWarp prst="textNoShape">
              <a:avLst/>
            </a:prstTxWarp>
          </a:bodyPr>
          <a:lstStyle>
            <a:lvl1pPr algn="r" defTabSz="910671" eaLnBrk="1" hangingPunct="1">
              <a:defRPr sz="1200"/>
            </a:lvl1pPr>
          </a:lstStyle>
          <a:p>
            <a:pPr>
              <a:defRPr/>
            </a:pPr>
            <a:fld id="{203DEEA7-0421-4058-8944-4A5AC656A7F7}"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dirty="0" smtClean="0"/>
              <a:t>Bill Hain</a:t>
            </a:r>
            <a:br>
              <a:rPr lang="en-CA" sz="1200" dirty="0" smtClean="0"/>
            </a:br>
            <a:r>
              <a:rPr lang="en-CA" sz="1200" dirty="0" smtClean="0"/>
              <a:t>TELUS</a:t>
            </a:r>
            <a:r>
              <a:rPr lang="en-CA" sz="1200" baseline="0" dirty="0" smtClean="0"/>
              <a:t> </a:t>
            </a:r>
            <a:r>
              <a:rPr lang="en-CA" sz="1200" dirty="0" smtClean="0"/>
              <a:t>Manager Technology Strategy – BC</a:t>
            </a:r>
            <a:br>
              <a:rPr lang="en-CA" sz="1200" dirty="0" smtClean="0"/>
            </a:br>
            <a:r>
              <a:rPr lang="en-CA" sz="1200" dirty="0" smtClean="0"/>
              <a:t>ICIS Board of Directors – Treasurer</a:t>
            </a:r>
            <a:endParaRPr lang="en-US" sz="1200" dirty="0"/>
          </a:p>
        </p:txBody>
      </p:sp>
      <p:sp>
        <p:nvSpPr>
          <p:cNvPr id="4" name="Slide Number Placeholder 3"/>
          <p:cNvSpPr>
            <a:spLocks noGrp="1"/>
          </p:cNvSpPr>
          <p:nvPr>
            <p:ph type="sldNum" sz="quarter" idx="10"/>
          </p:nvPr>
        </p:nvSpPr>
        <p:spPr/>
        <p:txBody>
          <a:bodyPr/>
          <a:lstStyle/>
          <a:p>
            <a:pPr>
              <a:defRPr/>
            </a:pPr>
            <a:fld id="{203DEEA7-0421-4058-8944-4A5AC656A7F7}"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03DEEA7-0421-4058-8944-4A5AC656A7F7}" type="slidenum">
              <a:rPr lang="en-US" smtClean="0"/>
              <a:pPr>
                <a:defRPr/>
              </a:pPr>
              <a:t>10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CA" dirty="0" smtClean="0"/>
              <a:t>TELUS named ultimate supporter of Tree Canada </a:t>
            </a:r>
          </a:p>
          <a:p>
            <a:pPr marL="0" marR="0" indent="0" algn="l" defTabSz="914400" rtl="0" eaLnBrk="0" fontAlgn="base" latinLnBrk="0" hangingPunct="0">
              <a:lnSpc>
                <a:spcPct val="100000"/>
              </a:lnSpc>
              <a:spcBef>
                <a:spcPct val="30000"/>
              </a:spcBef>
              <a:spcAft>
                <a:spcPct val="0"/>
              </a:spcAft>
              <a:buClrTx/>
              <a:buSzTx/>
              <a:buFontTx/>
              <a:buNone/>
              <a:tabLst/>
              <a:defRPr/>
            </a:pPr>
            <a:r>
              <a:rPr lang="en-CA" dirty="0" smtClean="0"/>
              <a:t>Tree Canada has honoured TELUS with its Ultimate Award, which recognizes partners that have contributed more than $1 million in support of the stewardship of trees. Tree Canada is a non-profit organization that encourages Canadians to plant and care for trees in rural and urban areas</a:t>
            </a:r>
          </a:p>
          <a:p>
            <a:endParaRPr lang="en-US" dirty="0"/>
          </a:p>
        </p:txBody>
      </p:sp>
      <p:sp>
        <p:nvSpPr>
          <p:cNvPr id="4" name="Slide Number Placeholder 3"/>
          <p:cNvSpPr>
            <a:spLocks noGrp="1"/>
          </p:cNvSpPr>
          <p:nvPr>
            <p:ph type="sldNum" sz="quarter" idx="10"/>
          </p:nvPr>
        </p:nvSpPr>
        <p:spPr/>
        <p:txBody>
          <a:bodyPr/>
          <a:lstStyle/>
          <a:p>
            <a:pPr>
              <a:defRPr/>
            </a:pPr>
            <a:fld id="{203DEEA7-0421-4058-8944-4A5AC656A7F7}" type="slidenum">
              <a:rPr lang="en-US" smtClean="0"/>
              <a:pPr>
                <a:defRPr/>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CA" dirty="0" smtClean="0"/>
              <a:t>4 non</a:t>
            </a:r>
            <a:r>
              <a:rPr lang="en-CA" baseline="0" dirty="0" smtClean="0"/>
              <a:t>-signed local governments – Vancouver, </a:t>
            </a:r>
            <a:r>
              <a:rPr lang="en-CA" baseline="0" dirty="0" err="1" smtClean="0"/>
              <a:t>Chilliwack</a:t>
            </a:r>
            <a:r>
              <a:rPr lang="en-CA" baseline="0" dirty="0" smtClean="0"/>
              <a:t>, </a:t>
            </a:r>
            <a:r>
              <a:rPr lang="en-CA" baseline="0" dirty="0" err="1" smtClean="0"/>
              <a:t>Qualicum</a:t>
            </a:r>
            <a:r>
              <a:rPr lang="en-CA" baseline="0" dirty="0" smtClean="0"/>
              <a:t>, Wells.</a:t>
            </a:r>
          </a:p>
          <a:p>
            <a:r>
              <a:rPr lang="en-CA" baseline="0" dirty="0" smtClean="0"/>
              <a:t>22 First Nations members represent over 50 bands.</a:t>
            </a:r>
          </a:p>
          <a:p>
            <a:r>
              <a:rPr lang="en-CA" baseline="0" dirty="0" smtClean="0"/>
              <a:t>6 utility companies – BC Hydro, </a:t>
            </a:r>
            <a:r>
              <a:rPr lang="en-CA" baseline="0" dirty="0" err="1" smtClean="0"/>
              <a:t>FortisBC</a:t>
            </a:r>
            <a:r>
              <a:rPr lang="en-CA" baseline="0" dirty="0" smtClean="0"/>
              <a:t>, Kinder Morgan, Shaw, Spectra Energy, TELUS</a:t>
            </a:r>
          </a:p>
          <a:p>
            <a:r>
              <a:rPr lang="en-CA" dirty="0" smtClean="0"/>
              <a:t>18 Associate Members:</a:t>
            </a:r>
            <a:r>
              <a:rPr lang="en-CA" baseline="0" dirty="0" smtClean="0"/>
              <a:t> </a:t>
            </a:r>
            <a:r>
              <a:rPr lang="en-CA" dirty="0" smtClean="0"/>
              <a:t>Agriculture Canada, Department of National Defence, RCMP; Pacific Northern Gas; Vancouver Fraser Port Authority; </a:t>
            </a:r>
            <a:r>
              <a:rPr lang="en-CA" dirty="0" err="1" smtClean="0"/>
              <a:t>Teck</a:t>
            </a:r>
            <a:r>
              <a:rPr lang="en-CA" dirty="0" smtClean="0"/>
              <a:t> Coal Limited; Vancouver Island Health Authority; and private surveying companies</a:t>
            </a:r>
          </a:p>
          <a:p>
            <a:r>
              <a:rPr lang="en-CA" dirty="0" smtClean="0"/>
              <a:t>4 affiliate</a:t>
            </a:r>
            <a:r>
              <a:rPr lang="en-CA" baseline="0" dirty="0" smtClean="0"/>
              <a:t> members – Fire Chief’s Association, First Nations Technology Council, Government Finance Officers Association, Local </a:t>
            </a:r>
            <a:r>
              <a:rPr lang="en-CA" baseline="0" dirty="0" err="1" smtClean="0"/>
              <a:t>Governement</a:t>
            </a:r>
            <a:r>
              <a:rPr lang="en-CA" baseline="0" dirty="0" smtClean="0"/>
              <a:t> Management Association</a:t>
            </a:r>
          </a:p>
          <a:p>
            <a:endParaRPr lang="en-CA" baseline="0" dirty="0" smtClean="0"/>
          </a:p>
          <a:p>
            <a:endParaRPr lang="en-CA"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CA" dirty="0" smtClean="0"/>
              <a:t>Membership is entirely voluntary, there are no "sticks" such as legislative or regulatory requirements to force companies to participate and share their data. The benefits of having access a shared database of utility and cadastral geospatial data for the entire province appears to be the primary motivation for participation.  ICIS is a data aggregator and does not make changes to content.  It does provide grants to local governments to help them improve the quality of their data and will pass on errors detected and reported by users to the appropriate data custodian.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CA"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CA" dirty="0" smtClean="0"/>
              <a:t>Annual operating budget $1.2M</a:t>
            </a:r>
          </a:p>
          <a:p>
            <a:pPr marL="0" marR="0" indent="0" algn="l" defTabSz="914400" rtl="0" eaLnBrk="0" fontAlgn="base" latinLnBrk="0" hangingPunct="0">
              <a:lnSpc>
                <a:spcPct val="100000"/>
              </a:lnSpc>
              <a:spcBef>
                <a:spcPct val="30000"/>
              </a:spcBef>
              <a:spcAft>
                <a:spcPct val="0"/>
              </a:spcAft>
              <a:buClrTx/>
              <a:buSzTx/>
              <a:buFontTx/>
              <a:buNone/>
              <a:tabLst/>
              <a:defRPr/>
            </a:pPr>
            <a:endParaRPr lang="en-CA" dirty="0" smtClean="0"/>
          </a:p>
          <a:p>
            <a:endParaRPr lang="en-US" dirty="0"/>
          </a:p>
        </p:txBody>
      </p:sp>
      <p:sp>
        <p:nvSpPr>
          <p:cNvPr id="4" name="Slide Number Placeholder 3"/>
          <p:cNvSpPr>
            <a:spLocks noGrp="1"/>
          </p:cNvSpPr>
          <p:nvPr>
            <p:ph type="sldNum" sz="quarter" idx="10"/>
          </p:nvPr>
        </p:nvSpPr>
        <p:spPr/>
        <p:txBody>
          <a:bodyPr/>
          <a:lstStyle/>
          <a:p>
            <a:pPr>
              <a:defRPr/>
            </a:pPr>
            <a:fld id="{203DEEA7-0421-4058-8944-4A5AC656A7F7}"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03DEEA7-0421-4058-8944-4A5AC656A7F7}"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03DEEA7-0421-4058-8944-4A5AC656A7F7}"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TELUS</a:t>
            </a:r>
            <a:r>
              <a:rPr lang="en-CA" baseline="0" dirty="0" smtClean="0"/>
              <a:t> is closely following </a:t>
            </a:r>
            <a:r>
              <a:rPr lang="en-CA" baseline="0" dirty="0" err="1" smtClean="0"/>
              <a:t>FortisBC</a:t>
            </a:r>
            <a:r>
              <a:rPr lang="en-CA" baseline="0" dirty="0" smtClean="0"/>
              <a:t> and their re-alignment project.</a:t>
            </a:r>
          </a:p>
          <a:p>
            <a:endParaRPr lang="en-CA" baseline="0" dirty="0" smtClean="0"/>
          </a:p>
          <a:p>
            <a:r>
              <a:rPr lang="en-CA" baseline="0" dirty="0" smtClean="0"/>
              <a:t>Data which was good enough for 2003 is insufficient for 2011 and moving forward.</a:t>
            </a:r>
            <a:endParaRPr lang="en-US" dirty="0"/>
          </a:p>
        </p:txBody>
      </p:sp>
      <p:sp>
        <p:nvSpPr>
          <p:cNvPr id="4" name="Slide Number Placeholder 3"/>
          <p:cNvSpPr>
            <a:spLocks noGrp="1"/>
          </p:cNvSpPr>
          <p:nvPr>
            <p:ph type="sldNum" sz="quarter" idx="10"/>
          </p:nvPr>
        </p:nvSpPr>
        <p:spPr/>
        <p:txBody>
          <a:bodyPr/>
          <a:lstStyle/>
          <a:p>
            <a:pPr>
              <a:defRPr/>
            </a:pPr>
            <a:fld id="{203DEEA7-0421-4058-8944-4A5AC656A7F7}"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03DEEA7-0421-4058-8944-4A5AC656A7F7}"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CA" baseline="0" dirty="0" err="1" smtClean="0"/>
              <a:t>FortisBC</a:t>
            </a:r>
            <a:r>
              <a:rPr lang="en-CA" baseline="0" dirty="0" smtClean="0"/>
              <a:t> – </a:t>
            </a:r>
            <a:r>
              <a:rPr lang="en-CA" baseline="0" dirty="0" err="1" smtClean="0"/>
              <a:t>Piet</a:t>
            </a:r>
            <a:r>
              <a:rPr lang="en-CA" baseline="0" dirty="0" smtClean="0"/>
              <a:t> </a:t>
            </a:r>
            <a:r>
              <a:rPr lang="en-CA" baseline="0" dirty="0" err="1" smtClean="0"/>
              <a:t>Nooij</a:t>
            </a:r>
            <a:r>
              <a:rPr lang="en-CA" baseline="0" dirty="0" smtClean="0"/>
              <a:t> - December 7</a:t>
            </a:r>
            <a:r>
              <a:rPr lang="en-CA" baseline="30000" dirty="0" smtClean="0"/>
              <a:t>th</a:t>
            </a:r>
            <a:r>
              <a:rPr lang="en-CA" baseline="0" dirty="0" smtClean="0"/>
              <a:t> presentation to the Vancouver GIS Users Group</a:t>
            </a:r>
          </a:p>
          <a:p>
            <a:pPr marL="0" marR="0" indent="0" algn="l" defTabSz="914400" rtl="0" eaLnBrk="0" fontAlgn="base" latinLnBrk="0" hangingPunct="0">
              <a:lnSpc>
                <a:spcPct val="100000"/>
              </a:lnSpc>
              <a:spcBef>
                <a:spcPct val="30000"/>
              </a:spcBef>
              <a:spcAft>
                <a:spcPct val="0"/>
              </a:spcAft>
              <a:buClrTx/>
              <a:buSzTx/>
              <a:buFontTx/>
              <a:buNone/>
              <a:tabLst/>
              <a:defRPr/>
            </a:pPr>
            <a:endParaRPr lang="en-CA"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CA"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CA" baseline="0" dirty="0" smtClean="0"/>
              <a:t>ICIS started with a single purpose – Common Good and the conviction that together we could all be better – more efficient, higher quality, and quicker access to information.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CA"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CA" baseline="0" dirty="0" smtClean="0"/>
              <a:t>In the 10 years – introduction of Google Earth, tweets, “follow us on the web” have evolved</a:t>
            </a:r>
          </a:p>
          <a:p>
            <a:endParaRPr lang="en-US" dirty="0"/>
          </a:p>
        </p:txBody>
      </p:sp>
      <p:sp>
        <p:nvSpPr>
          <p:cNvPr id="4" name="Slide Number Placeholder 3"/>
          <p:cNvSpPr>
            <a:spLocks noGrp="1"/>
          </p:cNvSpPr>
          <p:nvPr>
            <p:ph type="sldNum" sz="quarter" idx="10"/>
          </p:nvPr>
        </p:nvSpPr>
        <p:spPr/>
        <p:txBody>
          <a:bodyPr/>
          <a:lstStyle/>
          <a:p>
            <a:pPr>
              <a:defRPr/>
            </a:pPr>
            <a:fld id="{203DEEA7-0421-4058-8944-4A5AC656A7F7}"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Amazing</a:t>
            </a:r>
            <a:r>
              <a:rPr lang="en-CA" baseline="0" dirty="0" smtClean="0"/>
              <a:t> that ICIS has survived and succeeded.</a:t>
            </a:r>
          </a:p>
          <a:p>
            <a:r>
              <a:rPr lang="en-CA" baseline="0" dirty="0" smtClean="0"/>
              <a:t>ICIS is the ONLY successful collaborative society of it’s type in the world.</a:t>
            </a:r>
          </a:p>
          <a:p>
            <a:endParaRPr lang="en-CA" baseline="0" dirty="0" smtClean="0"/>
          </a:p>
          <a:p>
            <a:r>
              <a:rPr lang="en-CA" baseline="0" dirty="0" smtClean="0"/>
              <a:t>TELUS is proud to be a partner in this success.</a:t>
            </a:r>
          </a:p>
          <a:p>
            <a:r>
              <a:rPr lang="en-CA" baseline="0" dirty="0" smtClean="0"/>
              <a:t>The future is friendly.</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03DEEA7-0421-4058-8944-4A5AC656A7F7}"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051" name="Rectangle 3"/>
          <p:cNvSpPr>
            <a:spLocks noGrp="1" noChangeArrowheads="1"/>
          </p:cNvSpPr>
          <p:nvPr>
            <p:ph type="ctrTitle"/>
          </p:nvPr>
        </p:nvSpPr>
        <p:spPr>
          <a:xfrm>
            <a:off x="3132138" y="2636838"/>
            <a:ext cx="5395912" cy="576262"/>
          </a:xfrm>
        </p:spPr>
        <p:txBody>
          <a:bodyPr/>
          <a:lstStyle>
            <a:lvl1pPr>
              <a:lnSpc>
                <a:spcPct val="100000"/>
              </a:lnSpc>
              <a:defRPr sz="3200"/>
            </a:lvl1pPr>
          </a:lstStyle>
          <a:p>
            <a:r>
              <a:rPr lang="en-US" altLang="en-US" smtClean="0"/>
              <a:t>Click to edit Master title style</a:t>
            </a:r>
            <a:endParaRPr lang="en-US" altLang="en-US"/>
          </a:p>
        </p:txBody>
      </p:sp>
      <p:sp>
        <p:nvSpPr>
          <p:cNvPr id="2052" name="Rectangle 4"/>
          <p:cNvSpPr>
            <a:spLocks noGrp="1" noChangeArrowheads="1"/>
          </p:cNvSpPr>
          <p:nvPr>
            <p:ph type="subTitle" idx="1"/>
          </p:nvPr>
        </p:nvSpPr>
        <p:spPr>
          <a:xfrm>
            <a:off x="3149600" y="3940175"/>
            <a:ext cx="5378450" cy="533400"/>
          </a:xfrm>
        </p:spPr>
        <p:txBody>
          <a:bodyPr/>
          <a:lstStyle>
            <a:lvl1pPr marL="0" indent="0">
              <a:lnSpc>
                <a:spcPct val="100000"/>
              </a:lnSpc>
              <a:buFont typeface="Wingdings" pitchFamily="2" charset="2"/>
              <a:buNone/>
              <a:defRPr sz="1800"/>
            </a:lvl1pPr>
          </a:lstStyle>
          <a:p>
            <a:r>
              <a:rPr lang="en-US" altLang="en-US" smtClean="0"/>
              <a:t>Click to edit Master subtitle style</a:t>
            </a:r>
            <a:endParaRPr lang="en-US" alt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4638" y="115888"/>
            <a:ext cx="2124075" cy="5778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0825" y="115888"/>
            <a:ext cx="6221413" cy="5778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250825" y="908050"/>
            <a:ext cx="8497888" cy="4986338"/>
          </a:xfrm>
        </p:spPr>
        <p:txBody>
          <a:bodyPr/>
          <a:lstStyle/>
          <a:p>
            <a:pPr lvl="0"/>
            <a:r>
              <a:rPr lang="en-US" noProof="0" smtClean="0"/>
              <a:t>Click icon to add table</a:t>
            </a:r>
            <a:endParaRPr lang="en-US" noProof="0" dirty="0"/>
          </a:p>
        </p:txBody>
      </p:sp>
      <p:pic>
        <p:nvPicPr>
          <p:cNvPr id="4" name="Picture 3" descr="digital_artwork.jpg"/>
          <p:cNvPicPr>
            <a:picLocks noChangeAspect="1"/>
          </p:cNvPicPr>
          <p:nvPr userDrawn="1"/>
        </p:nvPicPr>
        <p:blipFill>
          <a:blip r:embed="rId2" cstate="print"/>
          <a:stretch>
            <a:fillRect/>
          </a:stretch>
        </p:blipFill>
        <p:spPr>
          <a:xfrm>
            <a:off x="8098536" y="0"/>
            <a:ext cx="1045464" cy="969264"/>
          </a:xfrm>
          <a:prstGeom prst="rect">
            <a:avLst/>
          </a:prstGeom>
        </p:spPr>
      </p:pic>
      <p:sp>
        <p:nvSpPr>
          <p:cNvPr id="5" name="Title 4"/>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2413" y="115888"/>
            <a:ext cx="6983412" cy="6016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50825" y="908050"/>
            <a:ext cx="4171950" cy="4986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5175" y="908050"/>
            <a:ext cx="4173538" cy="4986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0825" y="908050"/>
            <a:ext cx="4171950" cy="4986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5175" y="908050"/>
            <a:ext cx="4173538" cy="4986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2413" y="115888"/>
            <a:ext cx="6983412" cy="601662"/>
          </a:xfrm>
          <a:prstGeom prst="rect">
            <a:avLst/>
          </a:prstGeom>
          <a:noFill/>
          <a:ln w="12700">
            <a:noFill/>
            <a:miter lim="800000"/>
            <a:headEnd/>
            <a:tailEnd/>
          </a:ln>
        </p:spPr>
        <p:txBody>
          <a:bodyPr vert="horz" wrap="square" lIns="90488" tIns="44450" rIns="90488" bIns="44450" numCol="1" anchor="t" anchorCtr="0" compatLnSpc="1">
            <a:prstTxWarp prst="textNoShape">
              <a:avLst/>
            </a:prstTxWarp>
            <a:spAutoFit/>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250825" y="908050"/>
            <a:ext cx="8497888" cy="4986338"/>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ChangeArrowheads="1"/>
          </p:cNvSpPr>
          <p:nvPr/>
        </p:nvSpPr>
        <p:spPr bwMode="auto">
          <a:xfrm>
            <a:off x="8748713" y="6524625"/>
            <a:ext cx="395287" cy="333375"/>
          </a:xfrm>
          <a:prstGeom prst="rect">
            <a:avLst/>
          </a:prstGeom>
          <a:solidFill>
            <a:srgbClr val="66CC00"/>
          </a:solidFill>
          <a:ln w="9525">
            <a:solidFill>
              <a:srgbClr val="66CC00"/>
            </a:solidFill>
            <a:miter lim="800000"/>
            <a:headEnd/>
            <a:tailEnd/>
          </a:ln>
          <a:effectLst/>
        </p:spPr>
        <p:txBody>
          <a:bodyPr anchor="ctr"/>
          <a:lstStyle/>
          <a:p>
            <a:pPr algn="ctr" eaLnBrk="0" hangingPunct="0">
              <a:defRPr/>
            </a:pPr>
            <a:fld id="{A96E6910-EB1D-4CF0-A382-74D6E3D34A46}" type="slidenum">
              <a:rPr lang="en-US" sz="1000">
                <a:solidFill>
                  <a:schemeClr val="bg1"/>
                </a:solidFill>
              </a:rPr>
              <a:pPr algn="ctr" eaLnBrk="0" hangingPunct="0">
                <a:defRPr/>
              </a:pPr>
              <a:t>‹#›</a:t>
            </a:fld>
            <a:endParaRPr lang="en-US" sz="1000" dirty="0">
              <a:solidFill>
                <a:schemeClr val="bg1"/>
              </a:solidFill>
            </a:endParaRPr>
          </a:p>
        </p:txBody>
      </p:sp>
      <p:pic>
        <p:nvPicPr>
          <p:cNvPr id="3077" name="Picture 5" descr="boc bilingual"/>
          <p:cNvPicPr>
            <a:picLocks noChangeAspect="1" noChangeArrowheads="1"/>
          </p:cNvPicPr>
          <p:nvPr/>
        </p:nvPicPr>
        <p:blipFill>
          <a:blip r:embed="rId15" cstate="print"/>
          <a:srcRect/>
          <a:stretch>
            <a:fillRect/>
          </a:stretch>
        </p:blipFill>
        <p:spPr bwMode="auto">
          <a:xfrm>
            <a:off x="4300538" y="6453188"/>
            <a:ext cx="4448175" cy="363537"/>
          </a:xfrm>
          <a:prstGeom prst="rect">
            <a:avLst/>
          </a:prstGeom>
          <a:noFill/>
          <a:ln w="9525">
            <a:noFill/>
            <a:miter lim="800000"/>
            <a:headEnd/>
            <a:tailEnd/>
          </a:ln>
        </p:spPr>
      </p:pic>
      <p:sp>
        <p:nvSpPr>
          <p:cNvPr id="1030" name="Text Box 6"/>
          <p:cNvSpPr txBox="1">
            <a:spLocks noChangeArrowheads="1"/>
          </p:cNvSpPr>
          <p:nvPr/>
        </p:nvSpPr>
        <p:spPr bwMode="auto">
          <a:xfrm>
            <a:off x="179388" y="6453188"/>
            <a:ext cx="3600450" cy="228600"/>
          </a:xfrm>
          <a:prstGeom prst="rect">
            <a:avLst/>
          </a:prstGeom>
          <a:noFill/>
          <a:ln w="9525" algn="ctr">
            <a:noFill/>
            <a:miter lim="800000"/>
            <a:headEnd/>
            <a:tailEnd/>
          </a:ln>
          <a:effectLst/>
        </p:spPr>
        <p:txBody>
          <a:bodyPr>
            <a:spAutoFit/>
          </a:bodyPr>
          <a:lstStyle/>
          <a:p>
            <a:pPr eaLnBrk="0" hangingPunct="0">
              <a:spcBef>
                <a:spcPct val="50000"/>
              </a:spcBef>
              <a:defRPr/>
            </a:pPr>
            <a:r>
              <a:rPr lang="en-CA" sz="900" b="1" dirty="0">
                <a:solidFill>
                  <a:srgbClr val="49166D"/>
                </a:solidFill>
              </a:rPr>
              <a:t>TELUS</a:t>
            </a:r>
            <a:r>
              <a:rPr lang="en-CA" sz="900" dirty="0">
                <a:solidFill>
                  <a:srgbClr val="49166D"/>
                </a:solidFill>
              </a:rPr>
              <a:t> </a:t>
            </a:r>
            <a:r>
              <a:rPr lang="en-CA" sz="900" dirty="0" smtClean="0">
                <a:solidFill>
                  <a:srgbClr val="49166D"/>
                </a:solidFill>
              </a:rPr>
              <a:t>–</a:t>
            </a:r>
            <a:r>
              <a:rPr lang="en-CA" sz="900" baseline="0" dirty="0" smtClean="0">
                <a:solidFill>
                  <a:srgbClr val="49166D"/>
                </a:solidFill>
              </a:rPr>
              <a:t> Vancouver GIS Users Group  - October 2011</a:t>
            </a:r>
            <a:endParaRPr lang="en-CA" sz="900" dirty="0">
              <a:solidFill>
                <a:srgbClr val="49166D"/>
              </a:solidFill>
            </a:endParaRPr>
          </a:p>
        </p:txBody>
      </p:sp>
      <p:sp>
        <p:nvSpPr>
          <p:cNvPr id="1033" name="Rectangle 9"/>
          <p:cNvSpPr>
            <a:spLocks noChangeArrowheads="1"/>
          </p:cNvSpPr>
          <p:nvPr/>
        </p:nvSpPr>
        <p:spPr bwMode="auto">
          <a:xfrm>
            <a:off x="66675" y="60325"/>
            <a:ext cx="8997950" cy="6321425"/>
          </a:xfrm>
          <a:prstGeom prst="rect">
            <a:avLst/>
          </a:prstGeom>
          <a:noFill/>
          <a:ln w="19050">
            <a:solidFill>
              <a:srgbClr val="66CC00"/>
            </a:solidFill>
            <a:miter lim="800000"/>
            <a:headEnd/>
            <a:tailEnd/>
          </a:ln>
          <a:effectLst/>
        </p:spPr>
        <p:txBody>
          <a:bodyPr wrap="none" anchor="ctr"/>
          <a:lstStyle/>
          <a:p>
            <a:pPr algn="ctr" eaLnBrk="0" hangingPunct="0">
              <a:defRPr/>
            </a:pPr>
            <a:endParaRPr lang="en-US" dirty="0"/>
          </a:p>
        </p:txBody>
      </p:sp>
      <p:pic>
        <p:nvPicPr>
          <p:cNvPr id="8" name="Picture 7" descr="digital_artwork.jpg"/>
          <p:cNvPicPr>
            <a:picLocks noChangeAspect="1"/>
          </p:cNvPicPr>
          <p:nvPr userDrawn="1"/>
        </p:nvPicPr>
        <p:blipFill>
          <a:blip r:embed="rId16" cstate="print"/>
          <a:stretch>
            <a:fillRect/>
          </a:stretch>
        </p:blipFill>
        <p:spPr>
          <a:xfrm>
            <a:off x="8098536" y="0"/>
            <a:ext cx="1045464" cy="969264"/>
          </a:xfrm>
          <a:prstGeom prst="rect">
            <a:avLst/>
          </a:prstGeom>
        </p:spPr>
      </p:pic>
    </p:spTree>
  </p:cSld>
  <p:clrMap bg1="lt1" tx1="dk1" bg2="lt2" tx2="dk2" accent1="accent1" accent2="accent2" accent3="accent3" accent4="accent4" accent5="accent5" accent6="accent6" hlink="hlink" folHlink="folHlink"/>
  <p:sldLayoutIdLst>
    <p:sldLayoutId id="2147483818"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Lst>
  <p:transition>
    <p:fade/>
  </p:transition>
  <p:txStyles>
    <p:titleStyle>
      <a:lvl1pPr algn="l" defTabSz="911225" rtl="0" eaLnBrk="1" fontAlgn="base" hangingPunct="1">
        <a:lnSpc>
          <a:spcPct val="120000"/>
        </a:lnSpc>
        <a:spcBef>
          <a:spcPct val="0"/>
        </a:spcBef>
        <a:spcAft>
          <a:spcPct val="0"/>
        </a:spcAft>
        <a:defRPr sz="2800">
          <a:solidFill>
            <a:srgbClr val="49166D"/>
          </a:solidFill>
          <a:latin typeface="+mj-lt"/>
          <a:ea typeface="+mj-ea"/>
          <a:cs typeface="+mj-cs"/>
        </a:defRPr>
      </a:lvl1pPr>
      <a:lvl2pPr algn="l" defTabSz="911225" rtl="0" eaLnBrk="1" fontAlgn="base" hangingPunct="1">
        <a:lnSpc>
          <a:spcPct val="120000"/>
        </a:lnSpc>
        <a:spcBef>
          <a:spcPct val="0"/>
        </a:spcBef>
        <a:spcAft>
          <a:spcPct val="0"/>
        </a:spcAft>
        <a:defRPr sz="2800">
          <a:solidFill>
            <a:srgbClr val="49166D"/>
          </a:solidFill>
          <a:latin typeface="Arial" charset="0"/>
        </a:defRPr>
      </a:lvl2pPr>
      <a:lvl3pPr algn="l" defTabSz="911225" rtl="0" eaLnBrk="1" fontAlgn="base" hangingPunct="1">
        <a:lnSpc>
          <a:spcPct val="120000"/>
        </a:lnSpc>
        <a:spcBef>
          <a:spcPct val="0"/>
        </a:spcBef>
        <a:spcAft>
          <a:spcPct val="0"/>
        </a:spcAft>
        <a:defRPr sz="2800">
          <a:solidFill>
            <a:srgbClr val="49166D"/>
          </a:solidFill>
          <a:latin typeface="Arial" charset="0"/>
        </a:defRPr>
      </a:lvl3pPr>
      <a:lvl4pPr algn="l" defTabSz="911225" rtl="0" eaLnBrk="1" fontAlgn="base" hangingPunct="1">
        <a:lnSpc>
          <a:spcPct val="120000"/>
        </a:lnSpc>
        <a:spcBef>
          <a:spcPct val="0"/>
        </a:spcBef>
        <a:spcAft>
          <a:spcPct val="0"/>
        </a:spcAft>
        <a:defRPr sz="2800">
          <a:solidFill>
            <a:srgbClr val="49166D"/>
          </a:solidFill>
          <a:latin typeface="Arial" charset="0"/>
        </a:defRPr>
      </a:lvl4pPr>
      <a:lvl5pPr algn="l" defTabSz="911225" rtl="0" eaLnBrk="1" fontAlgn="base" hangingPunct="1">
        <a:lnSpc>
          <a:spcPct val="120000"/>
        </a:lnSpc>
        <a:spcBef>
          <a:spcPct val="0"/>
        </a:spcBef>
        <a:spcAft>
          <a:spcPct val="0"/>
        </a:spcAft>
        <a:defRPr sz="2800">
          <a:solidFill>
            <a:srgbClr val="49166D"/>
          </a:solidFill>
          <a:latin typeface="Arial" charset="0"/>
        </a:defRPr>
      </a:lvl5pPr>
      <a:lvl6pPr marL="457200" algn="l" defTabSz="911225" rtl="0" eaLnBrk="1" fontAlgn="base" hangingPunct="1">
        <a:lnSpc>
          <a:spcPct val="120000"/>
        </a:lnSpc>
        <a:spcBef>
          <a:spcPct val="0"/>
        </a:spcBef>
        <a:spcAft>
          <a:spcPct val="0"/>
        </a:spcAft>
        <a:defRPr sz="2800">
          <a:solidFill>
            <a:srgbClr val="49166D"/>
          </a:solidFill>
          <a:latin typeface="Arial" charset="0"/>
        </a:defRPr>
      </a:lvl6pPr>
      <a:lvl7pPr marL="914400" algn="l" defTabSz="911225" rtl="0" eaLnBrk="1" fontAlgn="base" hangingPunct="1">
        <a:lnSpc>
          <a:spcPct val="120000"/>
        </a:lnSpc>
        <a:spcBef>
          <a:spcPct val="0"/>
        </a:spcBef>
        <a:spcAft>
          <a:spcPct val="0"/>
        </a:spcAft>
        <a:defRPr sz="2800">
          <a:solidFill>
            <a:srgbClr val="49166D"/>
          </a:solidFill>
          <a:latin typeface="Arial" charset="0"/>
        </a:defRPr>
      </a:lvl7pPr>
      <a:lvl8pPr marL="1371600" algn="l" defTabSz="911225" rtl="0" eaLnBrk="1" fontAlgn="base" hangingPunct="1">
        <a:lnSpc>
          <a:spcPct val="120000"/>
        </a:lnSpc>
        <a:spcBef>
          <a:spcPct val="0"/>
        </a:spcBef>
        <a:spcAft>
          <a:spcPct val="0"/>
        </a:spcAft>
        <a:defRPr sz="2800">
          <a:solidFill>
            <a:srgbClr val="49166D"/>
          </a:solidFill>
          <a:latin typeface="Arial" charset="0"/>
        </a:defRPr>
      </a:lvl8pPr>
      <a:lvl9pPr marL="1828800" algn="l" defTabSz="911225" rtl="0" eaLnBrk="1" fontAlgn="base" hangingPunct="1">
        <a:lnSpc>
          <a:spcPct val="120000"/>
        </a:lnSpc>
        <a:spcBef>
          <a:spcPct val="0"/>
        </a:spcBef>
        <a:spcAft>
          <a:spcPct val="0"/>
        </a:spcAft>
        <a:defRPr sz="2800">
          <a:solidFill>
            <a:srgbClr val="49166D"/>
          </a:solidFill>
          <a:latin typeface="Arial" charset="0"/>
        </a:defRPr>
      </a:lvl9pPr>
    </p:titleStyle>
    <p:bodyStyle>
      <a:lvl1pPr marL="285750" indent="-285750" algn="l" defTabSz="911225" rtl="0" eaLnBrk="1" fontAlgn="base" hangingPunct="1">
        <a:lnSpc>
          <a:spcPct val="115000"/>
        </a:lnSpc>
        <a:spcBef>
          <a:spcPct val="15000"/>
        </a:spcBef>
        <a:spcAft>
          <a:spcPct val="25000"/>
        </a:spcAft>
        <a:buClr>
          <a:srgbClr val="66CC00"/>
        </a:buClr>
        <a:buSzPct val="90000"/>
        <a:buFont typeface="Wingdings" pitchFamily="2" charset="2"/>
        <a:buChar char="§"/>
        <a:defRPr sz="2800">
          <a:solidFill>
            <a:srgbClr val="49166D"/>
          </a:solidFill>
          <a:latin typeface="+mn-lt"/>
          <a:ea typeface="+mn-ea"/>
          <a:cs typeface="+mn-cs"/>
        </a:defRPr>
      </a:lvl1pPr>
      <a:lvl2pPr marL="636588" indent="-236538" algn="l" defTabSz="911225" rtl="0" eaLnBrk="1" fontAlgn="base" hangingPunct="1">
        <a:lnSpc>
          <a:spcPct val="105000"/>
        </a:lnSpc>
        <a:spcBef>
          <a:spcPct val="0"/>
        </a:spcBef>
        <a:spcAft>
          <a:spcPct val="25000"/>
        </a:spcAft>
        <a:buClr>
          <a:srgbClr val="66CC00"/>
        </a:buClr>
        <a:buSzPct val="90000"/>
        <a:buFont typeface="Wingdings" pitchFamily="2" charset="2"/>
        <a:buChar char="§"/>
        <a:defRPr sz="2000">
          <a:solidFill>
            <a:srgbClr val="49166D"/>
          </a:solidFill>
          <a:latin typeface="+mn-lt"/>
        </a:defRPr>
      </a:lvl2pPr>
      <a:lvl3pPr marL="969963" indent="-219075" algn="l" defTabSz="911225" rtl="0" eaLnBrk="1" fontAlgn="base" hangingPunct="1">
        <a:lnSpc>
          <a:spcPct val="105000"/>
        </a:lnSpc>
        <a:spcBef>
          <a:spcPct val="0"/>
        </a:spcBef>
        <a:spcAft>
          <a:spcPct val="25000"/>
        </a:spcAft>
        <a:buClr>
          <a:srgbClr val="66CC00"/>
        </a:buClr>
        <a:buSzPct val="90000"/>
        <a:buFont typeface="Wingdings" pitchFamily="2" charset="2"/>
        <a:buChar char="§"/>
        <a:defRPr>
          <a:solidFill>
            <a:srgbClr val="4A166E"/>
          </a:solidFill>
          <a:latin typeface="+mn-lt"/>
        </a:defRPr>
      </a:lvl3pPr>
      <a:lvl4pPr marL="1552575" indent="-180975" algn="l" defTabSz="911225" rtl="0" eaLnBrk="1" fontAlgn="base" hangingPunct="1">
        <a:spcBef>
          <a:spcPct val="20000"/>
        </a:spcBef>
        <a:spcAft>
          <a:spcPct val="0"/>
        </a:spcAft>
        <a:buClr>
          <a:srgbClr val="66CC00"/>
        </a:buClr>
        <a:buSzPct val="90000"/>
        <a:buFont typeface="Wingdings" pitchFamily="2" charset="2"/>
        <a:buChar char="§"/>
        <a:defRPr sz="1600">
          <a:solidFill>
            <a:schemeClr val="tx1"/>
          </a:solidFill>
          <a:latin typeface="+mn-lt"/>
        </a:defRPr>
      </a:lvl4pPr>
      <a:lvl5pPr marL="1841500" indent="-174625" algn="l" defTabSz="911225" rtl="0" eaLnBrk="1" fontAlgn="base" hangingPunct="1">
        <a:spcBef>
          <a:spcPct val="20000"/>
        </a:spcBef>
        <a:spcAft>
          <a:spcPct val="0"/>
        </a:spcAft>
        <a:buClr>
          <a:srgbClr val="66CC00"/>
        </a:buClr>
        <a:buSzPct val="90000"/>
        <a:buFont typeface="Wingdings" pitchFamily="2" charset="2"/>
        <a:buChar char="§"/>
        <a:defRPr sz="1600">
          <a:solidFill>
            <a:schemeClr val="tx1"/>
          </a:solidFill>
          <a:latin typeface="+mn-lt"/>
        </a:defRPr>
      </a:lvl5pPr>
      <a:lvl6pPr marL="2298700" indent="-174625" algn="l" defTabSz="911225" rtl="0" eaLnBrk="1" fontAlgn="base" hangingPunct="1">
        <a:spcBef>
          <a:spcPct val="20000"/>
        </a:spcBef>
        <a:spcAft>
          <a:spcPct val="0"/>
        </a:spcAft>
        <a:buClr>
          <a:srgbClr val="66CC00"/>
        </a:buClr>
        <a:buSzPct val="90000"/>
        <a:buFont typeface="Wingdings" pitchFamily="2" charset="2"/>
        <a:buChar char="§"/>
        <a:defRPr sz="1600">
          <a:solidFill>
            <a:schemeClr val="tx1"/>
          </a:solidFill>
          <a:latin typeface="+mn-lt"/>
        </a:defRPr>
      </a:lvl6pPr>
      <a:lvl7pPr marL="2755900" indent="-174625" algn="l" defTabSz="911225" rtl="0" eaLnBrk="1" fontAlgn="base" hangingPunct="1">
        <a:spcBef>
          <a:spcPct val="20000"/>
        </a:spcBef>
        <a:spcAft>
          <a:spcPct val="0"/>
        </a:spcAft>
        <a:buClr>
          <a:srgbClr val="66CC00"/>
        </a:buClr>
        <a:buSzPct val="90000"/>
        <a:buFont typeface="Wingdings" pitchFamily="2" charset="2"/>
        <a:buChar char="§"/>
        <a:defRPr sz="1600">
          <a:solidFill>
            <a:schemeClr val="tx1"/>
          </a:solidFill>
          <a:latin typeface="+mn-lt"/>
        </a:defRPr>
      </a:lvl7pPr>
      <a:lvl8pPr marL="3213100" indent="-174625" algn="l" defTabSz="911225" rtl="0" eaLnBrk="1" fontAlgn="base" hangingPunct="1">
        <a:spcBef>
          <a:spcPct val="20000"/>
        </a:spcBef>
        <a:spcAft>
          <a:spcPct val="0"/>
        </a:spcAft>
        <a:buClr>
          <a:srgbClr val="66CC00"/>
        </a:buClr>
        <a:buSzPct val="90000"/>
        <a:buFont typeface="Wingdings" pitchFamily="2" charset="2"/>
        <a:buChar char="§"/>
        <a:defRPr sz="1600">
          <a:solidFill>
            <a:schemeClr val="tx1"/>
          </a:solidFill>
          <a:latin typeface="+mn-lt"/>
        </a:defRPr>
      </a:lvl8pPr>
      <a:lvl9pPr marL="3670300" indent="-174625" algn="l" defTabSz="911225" rtl="0" eaLnBrk="1" fontAlgn="base" hangingPunct="1">
        <a:spcBef>
          <a:spcPct val="20000"/>
        </a:spcBef>
        <a:spcAft>
          <a:spcPct val="0"/>
        </a:spcAft>
        <a:buClr>
          <a:srgbClr val="66CC00"/>
        </a:buClr>
        <a:buSzPct val="90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2.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0" y="1295400"/>
            <a:ext cx="3314700" cy="3790950"/>
          </a:xfrm>
          <a:prstGeom prst="rect">
            <a:avLst/>
          </a:prstGeom>
          <a:noFill/>
          <a:ln w="9525">
            <a:noFill/>
            <a:miter lim="800000"/>
            <a:headEnd/>
            <a:tailEnd/>
          </a:ln>
        </p:spPr>
      </p:pic>
      <p:sp>
        <p:nvSpPr>
          <p:cNvPr id="6146" name="Rectangle 4"/>
          <p:cNvSpPr>
            <a:spLocks noGrp="1" noChangeArrowheads="1"/>
          </p:cNvSpPr>
          <p:nvPr>
            <p:ph type="ctrTitle"/>
          </p:nvPr>
        </p:nvSpPr>
        <p:spPr>
          <a:xfrm>
            <a:off x="3132138" y="1480066"/>
            <a:ext cx="6011862" cy="3600986"/>
          </a:xfrm>
        </p:spPr>
        <p:txBody>
          <a:bodyPr lIns="91440" tIns="45720" rIns="91440" bIns="45720" anchor="ctr"/>
          <a:lstStyle/>
          <a:p>
            <a:pPr eaLnBrk="1" hangingPunct="1">
              <a:lnSpc>
                <a:spcPct val="100000"/>
              </a:lnSpc>
            </a:pPr>
            <a:r>
              <a:rPr lang="en-CA" dirty="0" smtClean="0"/>
              <a:t>TELUS </a:t>
            </a:r>
            <a:br>
              <a:rPr lang="en-CA" dirty="0" smtClean="0"/>
            </a:br>
            <a:r>
              <a:rPr lang="en-CA" sz="2400" dirty="0" smtClean="0"/>
              <a:t>ICIS partnership</a:t>
            </a:r>
            <a:r>
              <a:rPr lang="en-CA" sz="3200" dirty="0" smtClean="0"/>
              <a:t/>
            </a:r>
            <a:br>
              <a:rPr lang="en-CA" sz="3200" dirty="0" smtClean="0"/>
            </a:br>
            <a:r>
              <a:rPr lang="en-CA" sz="3200" dirty="0" smtClean="0">
                <a:solidFill>
                  <a:srgbClr val="66CC00"/>
                </a:solidFill>
              </a:rPr>
              <a:t>ICIS 10 years of data sharing</a:t>
            </a:r>
            <a:r>
              <a:rPr lang="en-CA" sz="3200" dirty="0" smtClean="0"/>
              <a:t/>
            </a:r>
            <a:br>
              <a:rPr lang="en-CA" sz="3200" dirty="0" smtClean="0"/>
            </a:br>
            <a:r>
              <a:rPr lang="en-CA" sz="3200" dirty="0" smtClean="0"/>
              <a:t> </a:t>
            </a:r>
            <a:r>
              <a:rPr lang="en-CA" sz="3600" dirty="0" smtClean="0"/>
              <a:t/>
            </a:r>
            <a:br>
              <a:rPr lang="en-CA" sz="3600" dirty="0" smtClean="0"/>
            </a:br>
            <a:r>
              <a:rPr lang="en-CA" dirty="0" smtClean="0"/>
              <a:t>Bill Hain</a:t>
            </a:r>
            <a:r>
              <a:rPr lang="en-CA" sz="3600" dirty="0" smtClean="0"/>
              <a:t/>
            </a:r>
            <a:br>
              <a:rPr lang="en-CA" sz="3600" dirty="0" smtClean="0"/>
            </a:br>
            <a:r>
              <a:rPr lang="en-CA" sz="2000" dirty="0" smtClean="0"/>
              <a:t>member of the TELUS team</a:t>
            </a:r>
            <a:br>
              <a:rPr lang="en-CA" sz="2000" dirty="0" smtClean="0"/>
            </a:br>
            <a:r>
              <a:rPr lang="en-CA" sz="2000" dirty="0" smtClean="0"/>
              <a:t/>
            </a:r>
            <a:br>
              <a:rPr lang="en-CA" sz="2000" dirty="0" smtClean="0"/>
            </a:br>
            <a:r>
              <a:rPr lang="en-CA" sz="1800" dirty="0" smtClean="0"/>
              <a:t>Vancouver GIS Users Group</a:t>
            </a:r>
            <a:br>
              <a:rPr lang="en-CA" sz="1800" dirty="0" smtClean="0"/>
            </a:br>
            <a:r>
              <a:rPr lang="en-CA" sz="1800" dirty="0" smtClean="0"/>
              <a:t>October 12</a:t>
            </a:r>
            <a:r>
              <a:rPr lang="en-CA" sz="1800" baseline="30000" dirty="0" smtClean="0"/>
              <a:t>th</a:t>
            </a:r>
            <a:r>
              <a:rPr lang="en-CA" sz="1800" dirty="0" smtClean="0"/>
              <a:t>, 2011</a:t>
            </a:r>
            <a:endParaRPr lang="en-CA" sz="2400" dirty="0" smtClean="0"/>
          </a:p>
        </p:txBody>
      </p:sp>
      <p:pic>
        <p:nvPicPr>
          <p:cNvPr id="4" name="Picture 3" descr="digital_artwork.jpg"/>
          <p:cNvPicPr>
            <a:picLocks noChangeAspect="1"/>
          </p:cNvPicPr>
          <p:nvPr/>
        </p:nvPicPr>
        <p:blipFill>
          <a:blip r:embed="rId4" cstate="print"/>
          <a:stretch>
            <a:fillRect/>
          </a:stretch>
        </p:blipFill>
        <p:spPr>
          <a:xfrm>
            <a:off x="8098536" y="0"/>
            <a:ext cx="1045464" cy="969264"/>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413" y="115888"/>
            <a:ext cx="6983412" cy="2158027"/>
          </a:xfrm>
        </p:spPr>
        <p:txBody>
          <a:bodyPr/>
          <a:lstStyle/>
          <a:p>
            <a:r>
              <a:rPr lang="en-CA" dirty="0" smtClean="0"/>
              <a:t>thank you</a:t>
            </a:r>
            <a:br>
              <a:rPr lang="en-CA" dirty="0" smtClean="0"/>
            </a:br>
            <a:r>
              <a:rPr lang="en-CA" dirty="0" smtClean="0"/>
              <a:t/>
            </a:r>
            <a:br>
              <a:rPr lang="en-CA" dirty="0" smtClean="0"/>
            </a:br>
            <a:r>
              <a:rPr lang="en-CA" dirty="0" smtClean="0"/>
              <a:t/>
            </a:r>
            <a:br>
              <a:rPr lang="en-CA" dirty="0" smtClean="0"/>
            </a:br>
            <a:r>
              <a:rPr lang="en-CA" dirty="0" smtClean="0"/>
              <a:t>questions  </a:t>
            </a:r>
            <a:endParaRPr lang="en-US" dirty="0"/>
          </a:p>
        </p:txBody>
      </p:sp>
      <p:pic>
        <p:nvPicPr>
          <p:cNvPr id="3074" name="Picture 2"/>
          <p:cNvPicPr>
            <a:picLocks noChangeAspect="1" noChangeArrowheads="1"/>
          </p:cNvPicPr>
          <p:nvPr/>
        </p:nvPicPr>
        <p:blipFill>
          <a:blip r:embed="rId3" cstate="print"/>
          <a:srcRect/>
          <a:stretch>
            <a:fillRect/>
          </a:stretch>
        </p:blipFill>
        <p:spPr bwMode="auto">
          <a:xfrm>
            <a:off x="3743325" y="2219325"/>
            <a:ext cx="1657350" cy="2419350"/>
          </a:xfrm>
          <a:prstGeom prst="rect">
            <a:avLst/>
          </a:prstGeom>
          <a:noFill/>
          <a:ln w="9525">
            <a:noFill/>
            <a:miter lim="800000"/>
            <a:headEnd/>
            <a:tailEnd/>
          </a:ln>
        </p:spPr>
      </p:pic>
      <p:pic>
        <p:nvPicPr>
          <p:cNvPr id="4" name="Picture 3" descr="digital_artwork.jpg"/>
          <p:cNvPicPr>
            <a:picLocks noChangeAspect="1"/>
          </p:cNvPicPr>
          <p:nvPr/>
        </p:nvPicPr>
        <p:blipFill>
          <a:blip r:embed="rId4" cstate="print"/>
          <a:stretch>
            <a:fillRect/>
          </a:stretch>
        </p:blipFill>
        <p:spPr>
          <a:xfrm>
            <a:off x="8098536" y="0"/>
            <a:ext cx="1045464" cy="969264"/>
          </a:xfrm>
          <a:prstGeom prst="rect">
            <a:avLst/>
          </a:prstGeom>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304800" y="990600"/>
            <a:ext cx="3124200" cy="3273425"/>
          </a:xfrm>
          <a:prstGeom prst="rect">
            <a:avLst/>
          </a:prstGeom>
          <a:solidFill>
            <a:srgbClr val="FFFFFF"/>
          </a:solidFill>
          <a:ln w="9525">
            <a:noFill/>
            <a:miter lim="800000"/>
            <a:headEnd/>
            <a:tailEnd/>
          </a:ln>
        </p:spPr>
        <p:txBody>
          <a:bodyPr/>
          <a:lstStyle/>
          <a:p>
            <a:r>
              <a:rPr lang="en-US" sz="1400" b="1" dirty="0" smtClean="0">
                <a:solidFill>
                  <a:schemeClr val="accent2"/>
                </a:solidFill>
              </a:rPr>
              <a:t>WHO WE ARE</a:t>
            </a:r>
            <a:br>
              <a:rPr lang="en-US" sz="1400" b="1" dirty="0" smtClean="0">
                <a:solidFill>
                  <a:schemeClr val="accent2"/>
                </a:solidFill>
              </a:rPr>
            </a:br>
            <a:endParaRPr lang="en-US" sz="1400" b="1" dirty="0" smtClean="0">
              <a:solidFill>
                <a:schemeClr val="accent2"/>
              </a:solidFill>
            </a:endParaRPr>
          </a:p>
          <a:p>
            <a:r>
              <a:rPr lang="en-CA" sz="1200" dirty="0" smtClean="0">
                <a:solidFill>
                  <a:schemeClr val="tx2"/>
                </a:solidFill>
              </a:rPr>
              <a:t>TELUS is a leading national telecommunications company in Canada, with $9.8 billion of annual revenue </a:t>
            </a:r>
          </a:p>
          <a:p>
            <a:r>
              <a:rPr lang="en-CA" sz="1200" dirty="0" smtClean="0">
                <a:solidFill>
                  <a:schemeClr val="tx2"/>
                </a:solidFill>
              </a:rPr>
              <a:t>and 12.3 million customer connections including:</a:t>
            </a:r>
          </a:p>
          <a:p>
            <a:pPr>
              <a:buFont typeface="Arial" pitchFamily="34" charset="0"/>
              <a:buChar char="•"/>
            </a:pPr>
            <a:r>
              <a:rPr lang="en-CA" sz="1200" dirty="0" smtClean="0">
                <a:solidFill>
                  <a:schemeClr val="accent2"/>
                </a:solidFill>
              </a:rPr>
              <a:t>7.0 million wireless subscribers</a:t>
            </a:r>
          </a:p>
          <a:p>
            <a:pPr>
              <a:buFont typeface="Arial" pitchFamily="34" charset="0"/>
              <a:buChar char="•"/>
            </a:pPr>
            <a:r>
              <a:rPr lang="en-CA" sz="1200" dirty="0" smtClean="0">
                <a:solidFill>
                  <a:schemeClr val="accent2"/>
                </a:solidFill>
              </a:rPr>
              <a:t>3.7 million wireline network access lines</a:t>
            </a:r>
          </a:p>
          <a:p>
            <a:pPr>
              <a:buFont typeface="Arial" pitchFamily="34" charset="0"/>
              <a:buChar char="•"/>
            </a:pPr>
            <a:r>
              <a:rPr lang="en-CA" sz="1200" dirty="0" smtClean="0">
                <a:solidFill>
                  <a:schemeClr val="accent2"/>
                </a:solidFill>
              </a:rPr>
              <a:t>1.2 million Internet subscribers</a:t>
            </a:r>
          </a:p>
          <a:p>
            <a:pPr>
              <a:buFont typeface="Arial" pitchFamily="34" charset="0"/>
              <a:buChar char="•"/>
            </a:pPr>
            <a:r>
              <a:rPr lang="en-CA" sz="1200" dirty="0" smtClean="0">
                <a:solidFill>
                  <a:schemeClr val="accent2"/>
                </a:solidFill>
              </a:rPr>
              <a:t>400,000+ TELUS TV® customers. </a:t>
            </a:r>
          </a:p>
          <a:p>
            <a:pPr>
              <a:buFont typeface="Wingdings"/>
              <a:buChar char="Ø"/>
            </a:pPr>
            <a:endParaRPr lang="en-CA" sz="1200" dirty="0" smtClean="0">
              <a:solidFill>
                <a:schemeClr val="tx2"/>
              </a:solidFill>
            </a:endParaRPr>
          </a:p>
          <a:p>
            <a:r>
              <a:rPr lang="en-CA" sz="1200" dirty="0" smtClean="0">
                <a:solidFill>
                  <a:schemeClr val="tx2"/>
                </a:solidFill>
              </a:rPr>
              <a:t>TELUS provides a wide range of communications products and services including data, Internet protocol (IP), voice,</a:t>
            </a:r>
          </a:p>
          <a:p>
            <a:r>
              <a:rPr lang="en-CA" sz="1200" dirty="0" smtClean="0">
                <a:solidFill>
                  <a:schemeClr val="tx2"/>
                </a:solidFill>
              </a:rPr>
              <a:t>entertainment and video. </a:t>
            </a:r>
          </a:p>
          <a:p>
            <a:endParaRPr lang="en-CA" sz="1200" dirty="0" smtClean="0">
              <a:solidFill>
                <a:schemeClr val="tx2"/>
              </a:solidFill>
            </a:endParaRPr>
          </a:p>
        </p:txBody>
      </p:sp>
      <p:sp>
        <p:nvSpPr>
          <p:cNvPr id="7171" name="AutoShape 3"/>
          <p:cNvSpPr>
            <a:spLocks noChangeArrowheads="1"/>
          </p:cNvSpPr>
          <p:nvPr/>
        </p:nvSpPr>
        <p:spPr bwMode="auto">
          <a:xfrm>
            <a:off x="152400" y="914400"/>
            <a:ext cx="3276599" cy="3276599"/>
          </a:xfrm>
          <a:prstGeom prst="roundRect">
            <a:avLst>
              <a:gd name="adj" fmla="val 16667"/>
            </a:avLst>
          </a:prstGeom>
          <a:noFill/>
          <a:ln w="9525" algn="ctr">
            <a:solidFill>
              <a:srgbClr val="66CC00"/>
            </a:solidFill>
            <a:round/>
            <a:headEnd/>
            <a:tailEnd/>
          </a:ln>
        </p:spPr>
        <p:txBody>
          <a:bodyPr wrap="none" anchor="ctr"/>
          <a:lstStyle/>
          <a:p>
            <a:endParaRPr lang="en-US" dirty="0"/>
          </a:p>
        </p:txBody>
      </p:sp>
      <p:sp>
        <p:nvSpPr>
          <p:cNvPr id="7172" name="Rectangle 4"/>
          <p:cNvSpPr>
            <a:spLocks noChangeArrowheads="1"/>
          </p:cNvSpPr>
          <p:nvPr/>
        </p:nvSpPr>
        <p:spPr bwMode="auto">
          <a:xfrm>
            <a:off x="303213" y="65088"/>
            <a:ext cx="2435218" cy="523220"/>
          </a:xfrm>
          <a:prstGeom prst="rect">
            <a:avLst/>
          </a:prstGeom>
          <a:noFill/>
          <a:ln w="9525" algn="ctr">
            <a:noFill/>
            <a:miter lim="800000"/>
            <a:headEnd/>
            <a:tailEnd/>
          </a:ln>
        </p:spPr>
        <p:txBody>
          <a:bodyPr wrap="none">
            <a:spAutoFit/>
          </a:bodyPr>
          <a:lstStyle/>
          <a:p>
            <a:pPr defTabSz="911225">
              <a:defRPr/>
            </a:pPr>
            <a:r>
              <a:rPr lang="en-US" sz="2800" dirty="0" smtClean="0">
                <a:solidFill>
                  <a:srgbClr val="49166D"/>
                </a:solidFill>
                <a:latin typeface="+mj-lt"/>
              </a:rPr>
              <a:t>about TELUS </a:t>
            </a:r>
            <a:endParaRPr lang="en-US" sz="2800" dirty="0">
              <a:solidFill>
                <a:srgbClr val="49166D"/>
              </a:solidFill>
              <a:latin typeface="+mj-lt"/>
            </a:endParaRPr>
          </a:p>
        </p:txBody>
      </p:sp>
      <p:pic>
        <p:nvPicPr>
          <p:cNvPr id="2050" name="Picture 2"/>
          <p:cNvPicPr>
            <a:picLocks noChangeAspect="1" noChangeArrowheads="1"/>
          </p:cNvPicPr>
          <p:nvPr/>
        </p:nvPicPr>
        <p:blipFill>
          <a:blip r:embed="rId3" cstate="print"/>
          <a:srcRect l="2623" t="2484" r="2951" b="3106"/>
          <a:stretch>
            <a:fillRect/>
          </a:stretch>
        </p:blipFill>
        <p:spPr bwMode="auto">
          <a:xfrm>
            <a:off x="3505200" y="1066800"/>
            <a:ext cx="5486400" cy="2895600"/>
          </a:xfrm>
          <a:prstGeom prst="rect">
            <a:avLst/>
          </a:prstGeom>
          <a:noFill/>
          <a:ln w="9525">
            <a:noFill/>
            <a:miter lim="800000"/>
            <a:headEnd/>
            <a:tailEnd/>
          </a:ln>
        </p:spPr>
      </p:pic>
      <p:sp>
        <p:nvSpPr>
          <p:cNvPr id="6" name="Rectangle 5"/>
          <p:cNvSpPr/>
          <p:nvPr/>
        </p:nvSpPr>
        <p:spPr>
          <a:xfrm>
            <a:off x="3733800" y="4572000"/>
            <a:ext cx="4876800" cy="1569660"/>
          </a:xfrm>
          <a:prstGeom prst="rect">
            <a:avLst/>
          </a:prstGeom>
        </p:spPr>
        <p:txBody>
          <a:bodyPr wrap="square">
            <a:spAutoFit/>
          </a:bodyPr>
          <a:lstStyle/>
          <a:p>
            <a:r>
              <a:rPr lang="en-CA" sz="1200" dirty="0" smtClean="0">
                <a:solidFill>
                  <a:schemeClr val="tx2"/>
                </a:solidFill>
              </a:rPr>
              <a:t>In support of our philosophy to give where we live, TELUS, our 36,000 team members plus retirees have contributed $211 million to charitable and not-for-profit organizations and volunteered 3.7 million hours to local communities since 2000.</a:t>
            </a:r>
          </a:p>
          <a:p>
            <a:r>
              <a:rPr lang="en-CA" sz="1200" dirty="0" smtClean="0">
                <a:solidFill>
                  <a:schemeClr val="tx2"/>
                </a:solidFill>
              </a:rPr>
              <a:t/>
            </a:r>
            <a:br>
              <a:rPr lang="en-CA" sz="1200" dirty="0" smtClean="0">
                <a:solidFill>
                  <a:schemeClr val="tx2"/>
                </a:solidFill>
              </a:rPr>
            </a:br>
            <a:r>
              <a:rPr lang="en-CA" sz="1200" dirty="0" smtClean="0">
                <a:solidFill>
                  <a:schemeClr val="tx2"/>
                </a:solidFill>
              </a:rPr>
              <a:t>Our 2011 TELUS Day of Service was May 28</a:t>
            </a:r>
            <a:r>
              <a:rPr lang="en-CA" sz="1200" baseline="30000" dirty="0" smtClean="0">
                <a:solidFill>
                  <a:schemeClr val="tx2"/>
                </a:solidFill>
              </a:rPr>
              <a:t>th</a:t>
            </a:r>
            <a:r>
              <a:rPr lang="en-CA" sz="1200" dirty="0" smtClean="0">
                <a:solidFill>
                  <a:schemeClr val="tx2"/>
                </a:solidFill>
              </a:rPr>
              <a:t> </a:t>
            </a:r>
          </a:p>
          <a:p>
            <a:endParaRPr lang="en-CA" sz="1200" dirty="0" smtClean="0">
              <a:solidFill>
                <a:schemeClr val="tx2"/>
              </a:solidFill>
            </a:endParaRPr>
          </a:p>
          <a:p>
            <a:r>
              <a:rPr lang="en-CA" sz="1200" dirty="0" smtClean="0">
                <a:solidFill>
                  <a:schemeClr val="tx2"/>
                </a:solidFill>
              </a:rPr>
              <a:t>TELUS named ultimate supported of Tree Canada </a:t>
            </a:r>
            <a:endParaRPr lang="en-US" sz="1200" dirty="0" smtClean="0">
              <a:solidFill>
                <a:schemeClr val="tx2"/>
              </a:solidFill>
            </a:endParaRPr>
          </a:p>
        </p:txBody>
      </p:sp>
      <p:sp>
        <p:nvSpPr>
          <p:cNvPr id="8" name="AutoShape 3"/>
          <p:cNvSpPr>
            <a:spLocks noChangeArrowheads="1"/>
          </p:cNvSpPr>
          <p:nvPr/>
        </p:nvSpPr>
        <p:spPr bwMode="auto">
          <a:xfrm>
            <a:off x="3581400" y="4495800"/>
            <a:ext cx="5105400" cy="1676400"/>
          </a:xfrm>
          <a:prstGeom prst="roundRect">
            <a:avLst>
              <a:gd name="adj" fmla="val 16667"/>
            </a:avLst>
          </a:prstGeom>
          <a:noFill/>
          <a:ln w="9525" algn="ctr">
            <a:solidFill>
              <a:srgbClr val="66CC00"/>
            </a:solidFill>
            <a:round/>
            <a:headEnd/>
            <a:tailEnd/>
          </a:ln>
        </p:spPr>
        <p:txBody>
          <a:bodyPr wrap="none" anchor="ctr"/>
          <a:lstStyle/>
          <a:p>
            <a:endParaRPr lang="en-US" dirty="0"/>
          </a:p>
        </p:txBody>
      </p:sp>
      <p:pic>
        <p:nvPicPr>
          <p:cNvPr id="2052" name="Picture 4"/>
          <p:cNvPicPr>
            <a:picLocks noChangeAspect="1" noChangeArrowheads="1"/>
          </p:cNvPicPr>
          <p:nvPr/>
        </p:nvPicPr>
        <p:blipFill>
          <a:blip r:embed="rId4" cstate="print"/>
          <a:srcRect/>
          <a:stretch>
            <a:fillRect/>
          </a:stretch>
        </p:blipFill>
        <p:spPr bwMode="auto">
          <a:xfrm>
            <a:off x="914400" y="4572000"/>
            <a:ext cx="1597343" cy="1300163"/>
          </a:xfrm>
          <a:prstGeom prst="rect">
            <a:avLst/>
          </a:prstGeom>
          <a:noFill/>
          <a:ln w="9525">
            <a:noFill/>
            <a:miter lim="800000"/>
            <a:headEnd/>
            <a:tailEnd/>
          </a:ln>
        </p:spPr>
      </p:pic>
      <p:pic>
        <p:nvPicPr>
          <p:cNvPr id="10" name="Picture 9" descr="digital_artwork.jpg"/>
          <p:cNvPicPr>
            <a:picLocks noChangeAspect="1"/>
          </p:cNvPicPr>
          <p:nvPr/>
        </p:nvPicPr>
        <p:blipFill>
          <a:blip r:embed="rId5" cstate="print"/>
          <a:stretch>
            <a:fillRect/>
          </a:stretch>
        </p:blipFill>
        <p:spPr>
          <a:xfrm>
            <a:off x="8098536" y="0"/>
            <a:ext cx="1045464" cy="969264"/>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304800" y="990600"/>
            <a:ext cx="3124200" cy="3273425"/>
          </a:xfrm>
          <a:prstGeom prst="rect">
            <a:avLst/>
          </a:prstGeom>
          <a:solidFill>
            <a:srgbClr val="FFFFFF"/>
          </a:solidFill>
          <a:ln w="9525">
            <a:noFill/>
            <a:miter lim="800000"/>
            <a:headEnd/>
            <a:tailEnd/>
          </a:ln>
        </p:spPr>
        <p:txBody>
          <a:bodyPr/>
          <a:lstStyle/>
          <a:p>
            <a:r>
              <a:rPr lang="en-US" sz="1400" b="1" dirty="0" smtClean="0">
                <a:solidFill>
                  <a:schemeClr val="accent2"/>
                </a:solidFill>
              </a:rPr>
              <a:t>WHAT IS ICIS ?</a:t>
            </a:r>
            <a:br>
              <a:rPr lang="en-US" sz="1400" b="1" dirty="0" smtClean="0">
                <a:solidFill>
                  <a:schemeClr val="accent2"/>
                </a:solidFill>
              </a:rPr>
            </a:br>
            <a:endParaRPr lang="en-US" sz="1400" b="1" dirty="0" smtClean="0">
              <a:solidFill>
                <a:schemeClr val="accent2"/>
              </a:solidFill>
            </a:endParaRPr>
          </a:p>
          <a:p>
            <a:r>
              <a:rPr lang="en-CA" sz="1200" dirty="0" smtClean="0">
                <a:solidFill>
                  <a:schemeClr val="tx2"/>
                </a:solidFill>
              </a:rPr>
              <a:t>Integrated Cadastral Information Society </a:t>
            </a:r>
          </a:p>
          <a:p>
            <a:r>
              <a:rPr lang="en-CA" sz="1200" dirty="0" smtClean="0"/>
              <a:t>ICIS is a non-governmental and non-profit organization that is supported entirely by its members.</a:t>
            </a:r>
          </a:p>
          <a:p>
            <a:endParaRPr lang="en-CA" sz="1200" dirty="0" smtClean="0"/>
          </a:p>
          <a:p>
            <a:r>
              <a:rPr lang="en-CA" sz="1200" dirty="0" smtClean="0"/>
              <a:t>ICIS facilitates collaborative solutions for the creation, integration and maintenance of province-wide spatial data from all levels of Government, First Nations, and utility companies in the province of BC.</a:t>
            </a:r>
          </a:p>
          <a:p>
            <a:endParaRPr lang="en-CA" sz="1200" dirty="0" smtClean="0">
              <a:solidFill>
                <a:schemeClr val="tx2"/>
              </a:solidFill>
            </a:endParaRPr>
          </a:p>
          <a:p>
            <a:pPr>
              <a:buFont typeface="Arial" pitchFamily="34" charset="0"/>
              <a:buChar char="•"/>
            </a:pPr>
            <a:r>
              <a:rPr lang="en-CA" sz="1200" dirty="0" smtClean="0">
                <a:solidFill>
                  <a:schemeClr val="accent2"/>
                </a:solidFill>
              </a:rPr>
              <a:t> 890k land parcels </a:t>
            </a:r>
            <a:r>
              <a:rPr lang="en-CA" sz="1100" i="1" dirty="0" smtClean="0">
                <a:solidFill>
                  <a:schemeClr val="accent2"/>
                </a:solidFill>
              </a:rPr>
              <a:t>– target completion 2013</a:t>
            </a:r>
            <a:endParaRPr lang="en-CA" sz="1200" i="1" dirty="0" smtClean="0">
              <a:solidFill>
                <a:schemeClr val="accent2"/>
              </a:solidFill>
            </a:endParaRPr>
          </a:p>
          <a:p>
            <a:endParaRPr lang="en-CA" sz="1200" dirty="0" smtClean="0">
              <a:solidFill>
                <a:schemeClr val="accent2"/>
              </a:solidFill>
            </a:endParaRPr>
          </a:p>
          <a:p>
            <a:r>
              <a:rPr lang="en-CA" sz="1200" dirty="0" smtClean="0">
                <a:solidFill>
                  <a:schemeClr val="accent2"/>
                </a:solidFill>
              </a:rPr>
              <a:t>Members:</a:t>
            </a:r>
          </a:p>
          <a:p>
            <a:pPr>
              <a:buFont typeface="Arial" pitchFamily="34" charset="0"/>
              <a:buChar char="•"/>
            </a:pPr>
            <a:r>
              <a:rPr lang="en-CA" sz="1200" dirty="0" smtClean="0">
                <a:solidFill>
                  <a:schemeClr val="accent2"/>
                </a:solidFill>
              </a:rPr>
              <a:t> Province of BC + 5 Ministries</a:t>
            </a:r>
          </a:p>
          <a:p>
            <a:pPr>
              <a:buFont typeface="Arial" pitchFamily="34" charset="0"/>
              <a:buChar char="•"/>
            </a:pPr>
            <a:r>
              <a:rPr lang="en-CA" sz="1200" dirty="0" smtClean="0">
                <a:solidFill>
                  <a:schemeClr val="accent2"/>
                </a:solidFill>
              </a:rPr>
              <a:t> 184 local governments  (all but 4)</a:t>
            </a:r>
          </a:p>
          <a:p>
            <a:pPr>
              <a:buFont typeface="Arial" pitchFamily="34" charset="0"/>
              <a:buChar char="•"/>
            </a:pPr>
            <a:r>
              <a:rPr lang="en-CA" sz="1200" dirty="0" smtClean="0">
                <a:solidFill>
                  <a:schemeClr val="accent2"/>
                </a:solidFill>
              </a:rPr>
              <a:t> 22 First Nation members </a:t>
            </a:r>
          </a:p>
          <a:p>
            <a:pPr>
              <a:buFont typeface="Arial" pitchFamily="34" charset="0"/>
              <a:buChar char="•"/>
            </a:pPr>
            <a:r>
              <a:rPr lang="en-CA" sz="1200" dirty="0" smtClean="0">
                <a:solidFill>
                  <a:schemeClr val="accent2"/>
                </a:solidFill>
              </a:rPr>
              <a:t> 6 utility members</a:t>
            </a:r>
          </a:p>
          <a:p>
            <a:pPr>
              <a:buFont typeface="Arial" pitchFamily="34" charset="0"/>
              <a:buChar char="•"/>
            </a:pPr>
            <a:r>
              <a:rPr lang="en-CA" sz="1200" dirty="0" smtClean="0">
                <a:solidFill>
                  <a:schemeClr val="accent2"/>
                </a:solidFill>
              </a:rPr>
              <a:t> 18 associate members </a:t>
            </a:r>
          </a:p>
          <a:p>
            <a:pPr>
              <a:buFont typeface="Arial" pitchFamily="34" charset="0"/>
              <a:buChar char="•"/>
            </a:pPr>
            <a:r>
              <a:rPr lang="en-CA" sz="1200" dirty="0" smtClean="0">
                <a:solidFill>
                  <a:schemeClr val="accent2"/>
                </a:solidFill>
              </a:rPr>
              <a:t>  4 affiliate members</a:t>
            </a:r>
          </a:p>
          <a:p>
            <a:pPr>
              <a:buFont typeface="Wingdings"/>
              <a:buChar char="Ø"/>
            </a:pPr>
            <a:endParaRPr lang="en-CA" sz="1200" dirty="0" smtClean="0">
              <a:solidFill>
                <a:schemeClr val="tx2"/>
              </a:solidFill>
            </a:endParaRPr>
          </a:p>
          <a:p>
            <a:endParaRPr lang="en-CA" sz="1200" dirty="0" smtClean="0">
              <a:solidFill>
                <a:schemeClr val="tx2"/>
              </a:solidFill>
            </a:endParaRPr>
          </a:p>
        </p:txBody>
      </p:sp>
      <p:sp>
        <p:nvSpPr>
          <p:cNvPr id="7171" name="AutoShape 3"/>
          <p:cNvSpPr>
            <a:spLocks noChangeArrowheads="1"/>
          </p:cNvSpPr>
          <p:nvPr/>
        </p:nvSpPr>
        <p:spPr bwMode="auto">
          <a:xfrm>
            <a:off x="152400" y="914400"/>
            <a:ext cx="3276599" cy="4419600"/>
          </a:xfrm>
          <a:prstGeom prst="roundRect">
            <a:avLst>
              <a:gd name="adj" fmla="val 16667"/>
            </a:avLst>
          </a:prstGeom>
          <a:noFill/>
          <a:ln w="9525" algn="ctr">
            <a:solidFill>
              <a:srgbClr val="66CC00"/>
            </a:solidFill>
            <a:round/>
            <a:headEnd/>
            <a:tailEnd/>
          </a:ln>
        </p:spPr>
        <p:txBody>
          <a:bodyPr wrap="none" anchor="ctr"/>
          <a:lstStyle/>
          <a:p>
            <a:endParaRPr lang="en-US" dirty="0"/>
          </a:p>
        </p:txBody>
      </p:sp>
      <p:sp>
        <p:nvSpPr>
          <p:cNvPr id="7172" name="Rectangle 4"/>
          <p:cNvSpPr>
            <a:spLocks noChangeArrowheads="1"/>
          </p:cNvSpPr>
          <p:nvPr/>
        </p:nvSpPr>
        <p:spPr bwMode="auto">
          <a:xfrm>
            <a:off x="303213" y="65088"/>
            <a:ext cx="1981633" cy="523220"/>
          </a:xfrm>
          <a:prstGeom prst="rect">
            <a:avLst/>
          </a:prstGeom>
          <a:noFill/>
          <a:ln w="9525" algn="ctr">
            <a:noFill/>
            <a:miter lim="800000"/>
            <a:headEnd/>
            <a:tailEnd/>
          </a:ln>
        </p:spPr>
        <p:txBody>
          <a:bodyPr wrap="none">
            <a:spAutoFit/>
          </a:bodyPr>
          <a:lstStyle/>
          <a:p>
            <a:pPr defTabSz="911225">
              <a:defRPr/>
            </a:pPr>
            <a:r>
              <a:rPr lang="en-US" sz="2800" dirty="0" smtClean="0">
                <a:solidFill>
                  <a:srgbClr val="49166D"/>
                </a:solidFill>
                <a:latin typeface="+mj-lt"/>
              </a:rPr>
              <a:t>about ICIS </a:t>
            </a:r>
            <a:endParaRPr lang="en-US" sz="2800" dirty="0">
              <a:solidFill>
                <a:srgbClr val="49166D"/>
              </a:solidFill>
              <a:latin typeface="+mj-lt"/>
            </a:endParaRPr>
          </a:p>
        </p:txBody>
      </p:sp>
      <p:sp>
        <p:nvSpPr>
          <p:cNvPr id="6" name="Rectangle 5"/>
          <p:cNvSpPr/>
          <p:nvPr/>
        </p:nvSpPr>
        <p:spPr>
          <a:xfrm>
            <a:off x="3657600" y="5181600"/>
            <a:ext cx="1524000" cy="830997"/>
          </a:xfrm>
          <a:prstGeom prst="rect">
            <a:avLst/>
          </a:prstGeom>
        </p:spPr>
        <p:txBody>
          <a:bodyPr wrap="square">
            <a:spAutoFit/>
          </a:bodyPr>
          <a:lstStyle/>
          <a:p>
            <a:r>
              <a:rPr lang="en-CA" sz="1200" dirty="0" smtClean="0">
                <a:solidFill>
                  <a:schemeClr val="tx2"/>
                </a:solidFill>
              </a:rPr>
              <a:t>ICIS products:</a:t>
            </a:r>
          </a:p>
          <a:p>
            <a:pPr lvl="1">
              <a:buFont typeface="Arial" pitchFamily="34" charset="0"/>
              <a:buChar char="•"/>
            </a:pPr>
            <a:r>
              <a:rPr lang="en-CA" sz="1200" dirty="0" smtClean="0">
                <a:solidFill>
                  <a:schemeClr val="tx2"/>
                </a:solidFill>
              </a:rPr>
              <a:t>Web Map</a:t>
            </a:r>
          </a:p>
          <a:p>
            <a:pPr lvl="1">
              <a:buFont typeface="Arial" pitchFamily="34" charset="0"/>
              <a:buChar char="•"/>
            </a:pPr>
            <a:r>
              <a:rPr lang="en-CA" sz="1200" dirty="0" smtClean="0">
                <a:solidFill>
                  <a:schemeClr val="tx2"/>
                </a:solidFill>
              </a:rPr>
              <a:t>BC Spatial</a:t>
            </a:r>
          </a:p>
          <a:p>
            <a:pPr lvl="1">
              <a:buFont typeface="Arial" pitchFamily="34" charset="0"/>
              <a:buChar char="•"/>
            </a:pPr>
            <a:r>
              <a:rPr lang="en-CA" sz="1200" dirty="0" err="1" smtClean="0">
                <a:solidFill>
                  <a:schemeClr val="tx2"/>
                </a:solidFill>
              </a:rPr>
              <a:t>AddressBC</a:t>
            </a:r>
            <a:endParaRPr lang="en-CA" sz="1200" dirty="0" smtClean="0">
              <a:solidFill>
                <a:schemeClr val="tx2"/>
              </a:solidFill>
            </a:endParaRPr>
          </a:p>
        </p:txBody>
      </p:sp>
      <p:sp>
        <p:nvSpPr>
          <p:cNvPr id="8" name="AutoShape 3"/>
          <p:cNvSpPr>
            <a:spLocks noChangeArrowheads="1"/>
          </p:cNvSpPr>
          <p:nvPr/>
        </p:nvSpPr>
        <p:spPr bwMode="auto">
          <a:xfrm>
            <a:off x="3581400" y="5105400"/>
            <a:ext cx="1752600" cy="1066800"/>
          </a:xfrm>
          <a:prstGeom prst="roundRect">
            <a:avLst>
              <a:gd name="adj" fmla="val 16667"/>
            </a:avLst>
          </a:prstGeom>
          <a:noFill/>
          <a:ln w="9525" algn="ctr">
            <a:solidFill>
              <a:srgbClr val="66CC00"/>
            </a:solidFill>
            <a:round/>
            <a:headEnd/>
            <a:tailEnd/>
          </a:ln>
        </p:spPr>
        <p:txBody>
          <a:bodyPr wrap="none" anchor="ctr"/>
          <a:lstStyle/>
          <a:p>
            <a:endParaRPr lang="en-US" dirty="0"/>
          </a:p>
        </p:txBody>
      </p:sp>
      <p:pic>
        <p:nvPicPr>
          <p:cNvPr id="10" name="Picture 9" descr="digital_artwork.jpg"/>
          <p:cNvPicPr>
            <a:picLocks noChangeAspect="1"/>
          </p:cNvPicPr>
          <p:nvPr/>
        </p:nvPicPr>
        <p:blipFill>
          <a:blip r:embed="rId3" cstate="print"/>
          <a:stretch>
            <a:fillRect/>
          </a:stretch>
        </p:blipFill>
        <p:spPr>
          <a:xfrm>
            <a:off x="8098536" y="0"/>
            <a:ext cx="1045464" cy="969264"/>
          </a:xfrm>
          <a:prstGeom prst="rect">
            <a:avLst/>
          </a:prstGeom>
        </p:spPr>
      </p:pic>
      <p:pic>
        <p:nvPicPr>
          <p:cNvPr id="1026" name="Picture 2"/>
          <p:cNvPicPr>
            <a:picLocks noChangeAspect="1" noChangeArrowheads="1"/>
          </p:cNvPicPr>
          <p:nvPr/>
        </p:nvPicPr>
        <p:blipFill>
          <a:blip r:embed="rId4" cstate="print"/>
          <a:srcRect/>
          <a:stretch>
            <a:fillRect/>
          </a:stretch>
        </p:blipFill>
        <p:spPr bwMode="auto">
          <a:xfrm>
            <a:off x="914400" y="5410200"/>
            <a:ext cx="1695450" cy="561975"/>
          </a:xfrm>
          <a:prstGeom prst="rect">
            <a:avLst/>
          </a:prstGeom>
          <a:noFill/>
          <a:ln w="9525">
            <a:noFill/>
            <a:miter lim="800000"/>
            <a:headEnd/>
            <a:tailEnd/>
          </a:ln>
        </p:spPr>
      </p:pic>
      <p:pic>
        <p:nvPicPr>
          <p:cNvPr id="11" name="Picture 10" descr="ICIS CADASTRE status.jpg"/>
          <p:cNvPicPr>
            <a:picLocks noChangeAspect="1"/>
          </p:cNvPicPr>
          <p:nvPr/>
        </p:nvPicPr>
        <p:blipFill>
          <a:blip r:embed="rId5" cstate="print"/>
          <a:srcRect l="1411" t="1724" r="2665" b="1724"/>
          <a:stretch>
            <a:fillRect/>
          </a:stretch>
        </p:blipFill>
        <p:spPr>
          <a:xfrm>
            <a:off x="3505200" y="838200"/>
            <a:ext cx="5486400" cy="4267200"/>
          </a:xfrm>
          <a:prstGeom prst="rect">
            <a:avLst/>
          </a:prstGeom>
        </p:spPr>
      </p:pic>
      <p:sp>
        <p:nvSpPr>
          <p:cNvPr id="12" name="AutoShape 3"/>
          <p:cNvSpPr>
            <a:spLocks noChangeArrowheads="1"/>
          </p:cNvSpPr>
          <p:nvPr/>
        </p:nvSpPr>
        <p:spPr bwMode="auto">
          <a:xfrm>
            <a:off x="5410200" y="5105400"/>
            <a:ext cx="1752600" cy="1066800"/>
          </a:xfrm>
          <a:prstGeom prst="roundRect">
            <a:avLst>
              <a:gd name="adj" fmla="val 16667"/>
            </a:avLst>
          </a:prstGeom>
          <a:noFill/>
          <a:ln w="9525" algn="ctr">
            <a:solidFill>
              <a:srgbClr val="66CC00"/>
            </a:solidFill>
            <a:round/>
            <a:headEnd/>
            <a:tailEnd/>
          </a:ln>
        </p:spPr>
        <p:txBody>
          <a:bodyPr wrap="none" anchor="ctr"/>
          <a:lstStyle/>
          <a:p>
            <a:endParaRPr lang="en-US" dirty="0"/>
          </a:p>
        </p:txBody>
      </p:sp>
      <p:sp>
        <p:nvSpPr>
          <p:cNvPr id="13" name="AutoShape 3"/>
          <p:cNvSpPr>
            <a:spLocks noChangeArrowheads="1"/>
          </p:cNvSpPr>
          <p:nvPr/>
        </p:nvSpPr>
        <p:spPr bwMode="auto">
          <a:xfrm>
            <a:off x="7239000" y="5105400"/>
            <a:ext cx="1752600" cy="1066800"/>
          </a:xfrm>
          <a:prstGeom prst="roundRect">
            <a:avLst>
              <a:gd name="adj" fmla="val 16667"/>
            </a:avLst>
          </a:prstGeom>
          <a:noFill/>
          <a:ln w="9525" algn="ctr">
            <a:solidFill>
              <a:srgbClr val="66CC00"/>
            </a:solidFill>
            <a:round/>
            <a:headEnd/>
            <a:tailEnd/>
          </a:ln>
        </p:spPr>
        <p:txBody>
          <a:bodyPr wrap="none" anchor="ctr"/>
          <a:lstStyle/>
          <a:p>
            <a:endParaRPr lang="en-US" dirty="0"/>
          </a:p>
        </p:txBody>
      </p:sp>
      <p:pic>
        <p:nvPicPr>
          <p:cNvPr id="2" name="Picture 2"/>
          <p:cNvPicPr>
            <a:picLocks noChangeAspect="1" noChangeArrowheads="1"/>
          </p:cNvPicPr>
          <p:nvPr/>
        </p:nvPicPr>
        <p:blipFill>
          <a:blip r:embed="rId6" cstate="print"/>
          <a:srcRect/>
          <a:stretch>
            <a:fillRect/>
          </a:stretch>
        </p:blipFill>
        <p:spPr bwMode="auto">
          <a:xfrm>
            <a:off x="5562600" y="5181600"/>
            <a:ext cx="1362075" cy="981075"/>
          </a:xfrm>
          <a:prstGeom prst="rect">
            <a:avLst/>
          </a:prstGeom>
          <a:noFill/>
          <a:ln w="9525">
            <a:noFill/>
            <a:miter lim="800000"/>
            <a:headEnd/>
            <a:tailEnd/>
          </a:ln>
        </p:spPr>
      </p:pic>
      <p:sp>
        <p:nvSpPr>
          <p:cNvPr id="14" name="Rectangle 13"/>
          <p:cNvSpPr/>
          <p:nvPr/>
        </p:nvSpPr>
        <p:spPr>
          <a:xfrm>
            <a:off x="7239000" y="5181600"/>
            <a:ext cx="1752600" cy="1015663"/>
          </a:xfrm>
          <a:prstGeom prst="rect">
            <a:avLst/>
          </a:prstGeom>
        </p:spPr>
        <p:txBody>
          <a:bodyPr wrap="square">
            <a:spAutoFit/>
          </a:bodyPr>
          <a:lstStyle/>
          <a:p>
            <a:pPr algn="ctr"/>
            <a:r>
              <a:rPr lang="en-CA" sz="1200" dirty="0" smtClean="0">
                <a:solidFill>
                  <a:schemeClr val="tx2"/>
                </a:solidFill>
              </a:rPr>
              <a:t>ICIS celebrated it’s 10</a:t>
            </a:r>
            <a:r>
              <a:rPr lang="en-CA" sz="1200" baseline="30000" dirty="0" smtClean="0">
                <a:solidFill>
                  <a:schemeClr val="tx2"/>
                </a:solidFill>
              </a:rPr>
              <a:t>th</a:t>
            </a:r>
            <a:r>
              <a:rPr lang="en-CA" sz="1200" dirty="0" smtClean="0">
                <a:solidFill>
                  <a:schemeClr val="tx2"/>
                </a:solidFill>
              </a:rPr>
              <a:t> year in May 2011</a:t>
            </a:r>
          </a:p>
          <a:p>
            <a:pPr algn="ctr"/>
            <a:endParaRPr lang="en-CA" sz="1200" dirty="0" smtClean="0">
              <a:solidFill>
                <a:schemeClr val="tx2"/>
              </a:solidFill>
            </a:endParaRPr>
          </a:p>
          <a:p>
            <a:pPr algn="ctr"/>
            <a:r>
              <a:rPr lang="en-CA" sz="1200" dirty="0" smtClean="0">
                <a:solidFill>
                  <a:schemeClr val="tx2"/>
                </a:solidFill>
              </a:rPr>
              <a:t>Looking forward to another 10 years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12" grpId="0" animBg="1"/>
      <p:bldP spid="13" grpId="0" animBg="1"/>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90500" y="131763"/>
            <a:ext cx="8531225" cy="559320"/>
          </a:xfrm>
        </p:spPr>
        <p:txBody>
          <a:bodyPr/>
          <a:lstStyle/>
          <a:p>
            <a:r>
              <a:rPr lang="en-CA" dirty="0" smtClean="0"/>
              <a:t>Benefits of ICIS partnership to TELUS</a:t>
            </a:r>
          </a:p>
        </p:txBody>
      </p:sp>
      <p:sp>
        <p:nvSpPr>
          <p:cNvPr id="12291" name="Line 3"/>
          <p:cNvSpPr>
            <a:spLocks noChangeShapeType="1"/>
          </p:cNvSpPr>
          <p:nvPr/>
        </p:nvSpPr>
        <p:spPr bwMode="auto">
          <a:xfrm>
            <a:off x="1619250" y="908050"/>
            <a:ext cx="0" cy="5168900"/>
          </a:xfrm>
          <a:prstGeom prst="line">
            <a:avLst/>
          </a:prstGeom>
          <a:noFill/>
          <a:ln w="9525">
            <a:solidFill>
              <a:srgbClr val="66CC00"/>
            </a:solidFill>
            <a:round/>
            <a:headEnd/>
            <a:tailEnd/>
          </a:ln>
        </p:spPr>
        <p:txBody>
          <a:bodyPr wrap="none" anchor="ctr"/>
          <a:lstStyle/>
          <a:p>
            <a:endParaRPr lang="en-CA" dirty="0"/>
          </a:p>
        </p:txBody>
      </p:sp>
      <p:sp>
        <p:nvSpPr>
          <p:cNvPr id="12292" name="Line 4"/>
          <p:cNvSpPr>
            <a:spLocks noChangeShapeType="1"/>
          </p:cNvSpPr>
          <p:nvPr/>
        </p:nvSpPr>
        <p:spPr bwMode="auto">
          <a:xfrm>
            <a:off x="1447800" y="1600200"/>
            <a:ext cx="6705600" cy="0"/>
          </a:xfrm>
          <a:prstGeom prst="line">
            <a:avLst/>
          </a:prstGeom>
          <a:noFill/>
          <a:ln w="9525">
            <a:solidFill>
              <a:srgbClr val="66CC00"/>
            </a:solidFill>
            <a:round/>
            <a:headEnd/>
            <a:tailEnd/>
          </a:ln>
        </p:spPr>
        <p:txBody>
          <a:bodyPr wrap="none" anchor="ctr"/>
          <a:lstStyle/>
          <a:p>
            <a:endParaRPr lang="en-CA" dirty="0"/>
          </a:p>
        </p:txBody>
      </p:sp>
      <p:sp>
        <p:nvSpPr>
          <p:cNvPr id="12293" name="Line 5"/>
          <p:cNvSpPr>
            <a:spLocks noChangeShapeType="1"/>
          </p:cNvSpPr>
          <p:nvPr/>
        </p:nvSpPr>
        <p:spPr bwMode="auto">
          <a:xfrm>
            <a:off x="1524000" y="3962400"/>
            <a:ext cx="6934200" cy="0"/>
          </a:xfrm>
          <a:prstGeom prst="line">
            <a:avLst/>
          </a:prstGeom>
          <a:noFill/>
          <a:ln w="9525">
            <a:solidFill>
              <a:srgbClr val="66CC00"/>
            </a:solidFill>
            <a:round/>
            <a:headEnd/>
            <a:tailEnd/>
          </a:ln>
        </p:spPr>
        <p:txBody>
          <a:bodyPr wrap="none" anchor="ctr"/>
          <a:lstStyle/>
          <a:p>
            <a:endParaRPr lang="en-CA" dirty="0"/>
          </a:p>
        </p:txBody>
      </p:sp>
      <p:sp>
        <p:nvSpPr>
          <p:cNvPr id="12294" name="Text Box 6"/>
          <p:cNvSpPr txBox="1">
            <a:spLocks noChangeArrowheads="1"/>
          </p:cNvSpPr>
          <p:nvPr/>
        </p:nvSpPr>
        <p:spPr bwMode="auto">
          <a:xfrm rot="5400000">
            <a:off x="527005" y="539795"/>
            <a:ext cx="600164" cy="1349375"/>
          </a:xfrm>
          <a:prstGeom prst="rect">
            <a:avLst/>
          </a:prstGeom>
          <a:noFill/>
          <a:ln w="9525" algn="ctr">
            <a:noFill/>
            <a:miter lim="800000"/>
            <a:headEnd/>
            <a:tailEnd/>
          </a:ln>
        </p:spPr>
        <p:txBody>
          <a:bodyPr rot="10800000" vert="eaVert">
            <a:spAutoFit/>
          </a:bodyPr>
          <a:lstStyle/>
          <a:p>
            <a:pPr marL="85725" indent="-85725" algn="ctr">
              <a:spcBef>
                <a:spcPct val="50000"/>
              </a:spcBef>
            </a:pPr>
            <a:r>
              <a:rPr lang="en-US" sz="1200" b="1" dirty="0" smtClean="0">
                <a:solidFill>
                  <a:srgbClr val="49166D"/>
                </a:solidFill>
              </a:rPr>
              <a:t>our experience</a:t>
            </a:r>
            <a:endParaRPr lang="en-US" sz="1200" b="1" dirty="0">
              <a:solidFill>
                <a:srgbClr val="49166D"/>
              </a:solidFill>
            </a:endParaRPr>
          </a:p>
          <a:p>
            <a:pPr marL="85725" indent="-85725">
              <a:spcBef>
                <a:spcPct val="50000"/>
              </a:spcBef>
            </a:pPr>
            <a:endParaRPr lang="en-US" sz="1000" dirty="0">
              <a:solidFill>
                <a:srgbClr val="49166D"/>
              </a:solidFill>
            </a:endParaRPr>
          </a:p>
        </p:txBody>
      </p:sp>
      <p:sp>
        <p:nvSpPr>
          <p:cNvPr id="12295" name="Text Box 7"/>
          <p:cNvSpPr txBox="1">
            <a:spLocks noChangeArrowheads="1"/>
          </p:cNvSpPr>
          <p:nvPr/>
        </p:nvSpPr>
        <p:spPr bwMode="auto">
          <a:xfrm rot="5400000">
            <a:off x="652740" y="1480860"/>
            <a:ext cx="369332" cy="1370012"/>
          </a:xfrm>
          <a:prstGeom prst="rect">
            <a:avLst/>
          </a:prstGeom>
          <a:noFill/>
          <a:ln w="9525" algn="ctr">
            <a:noFill/>
            <a:miter lim="800000"/>
            <a:headEnd/>
            <a:tailEnd/>
          </a:ln>
        </p:spPr>
        <p:txBody>
          <a:bodyPr rot="10800000" vert="eaVert">
            <a:spAutoFit/>
          </a:bodyPr>
          <a:lstStyle/>
          <a:p>
            <a:pPr marL="85725" indent="-85725" algn="ctr">
              <a:spcBef>
                <a:spcPct val="50000"/>
              </a:spcBef>
            </a:pPr>
            <a:r>
              <a:rPr lang="en-US" sz="1200" b="1" dirty="0" smtClean="0">
                <a:solidFill>
                  <a:srgbClr val="49166D"/>
                </a:solidFill>
              </a:rPr>
              <a:t>our logic</a:t>
            </a:r>
            <a:endParaRPr lang="en-US" sz="1200" b="1" dirty="0">
              <a:solidFill>
                <a:srgbClr val="49166D"/>
              </a:solidFill>
            </a:endParaRPr>
          </a:p>
        </p:txBody>
      </p:sp>
      <p:sp>
        <p:nvSpPr>
          <p:cNvPr id="12296" name="Text Box 8"/>
          <p:cNvSpPr txBox="1">
            <a:spLocks noChangeArrowheads="1"/>
          </p:cNvSpPr>
          <p:nvPr/>
        </p:nvSpPr>
        <p:spPr bwMode="auto">
          <a:xfrm rot="5400000">
            <a:off x="564634" y="3778766"/>
            <a:ext cx="369332" cy="1498600"/>
          </a:xfrm>
          <a:prstGeom prst="rect">
            <a:avLst/>
          </a:prstGeom>
          <a:noFill/>
          <a:ln w="9525" algn="ctr">
            <a:noFill/>
            <a:miter lim="800000"/>
            <a:headEnd/>
            <a:tailEnd/>
          </a:ln>
        </p:spPr>
        <p:txBody>
          <a:bodyPr rot="10800000" vert="eaVert">
            <a:spAutoFit/>
          </a:bodyPr>
          <a:lstStyle/>
          <a:p>
            <a:pPr marL="85725" indent="-85725" algn="ctr">
              <a:spcBef>
                <a:spcPct val="50000"/>
              </a:spcBef>
            </a:pPr>
            <a:r>
              <a:rPr lang="en-US" sz="1200" b="1" dirty="0" smtClean="0">
                <a:solidFill>
                  <a:srgbClr val="49166D"/>
                </a:solidFill>
              </a:rPr>
              <a:t>our benefits</a:t>
            </a:r>
            <a:endParaRPr lang="en-US" sz="1200" b="1" dirty="0">
              <a:solidFill>
                <a:srgbClr val="49166D"/>
              </a:solidFill>
            </a:endParaRPr>
          </a:p>
        </p:txBody>
      </p:sp>
      <p:sp>
        <p:nvSpPr>
          <p:cNvPr id="16" name="TextBox 15"/>
          <p:cNvSpPr txBox="1"/>
          <p:nvPr/>
        </p:nvSpPr>
        <p:spPr>
          <a:xfrm>
            <a:off x="1691680" y="679848"/>
            <a:ext cx="7452320" cy="5940088"/>
          </a:xfrm>
          <a:prstGeom prst="rect">
            <a:avLst/>
          </a:prstGeom>
          <a:noFill/>
        </p:spPr>
        <p:txBody>
          <a:bodyPr wrap="square" rtlCol="0" anchor="ctr">
            <a:spAutoFit/>
          </a:bodyPr>
          <a:lstStyle/>
          <a:p>
            <a:pPr marL="176213" indent="-176213">
              <a:buFont typeface="Arial" pitchFamily="34" charset="0"/>
              <a:buChar char="•"/>
            </a:pPr>
            <a:r>
              <a:rPr lang="en-CA" sz="1600" dirty="0" smtClean="0">
                <a:solidFill>
                  <a:schemeClr val="bg2">
                    <a:lumMod val="50000"/>
                  </a:schemeClr>
                </a:solidFill>
              </a:rPr>
              <a:t>TELUS joined ICIS as a founding partner</a:t>
            </a:r>
          </a:p>
          <a:p>
            <a:pPr marL="176213" indent="-176213">
              <a:buFont typeface="Arial" pitchFamily="34" charset="0"/>
              <a:buChar char="•"/>
            </a:pPr>
            <a:r>
              <a:rPr lang="en-CA" sz="1600" dirty="0" smtClean="0">
                <a:solidFill>
                  <a:schemeClr val="bg2">
                    <a:lumMod val="50000"/>
                  </a:schemeClr>
                </a:solidFill>
              </a:rPr>
              <a:t>TELUS has provided almost $2M to ICIS over the 10 year period</a:t>
            </a:r>
          </a:p>
          <a:p>
            <a:pPr marL="176213" indent="-176213">
              <a:buFont typeface="Arial" pitchFamily="34" charset="0"/>
              <a:buChar char="•"/>
            </a:pPr>
            <a:r>
              <a:rPr lang="en-CA" sz="1600" dirty="0" smtClean="0">
                <a:solidFill>
                  <a:schemeClr val="bg2">
                    <a:lumMod val="50000"/>
                  </a:schemeClr>
                </a:solidFill>
              </a:rPr>
              <a:t>In 2001 there was no source for common land base in BC</a:t>
            </a:r>
          </a:p>
          <a:p>
            <a:pPr marL="176213" indent="-176213"/>
            <a:endParaRPr lang="en-CA" sz="1600" dirty="0" smtClean="0">
              <a:solidFill>
                <a:schemeClr val="bg2">
                  <a:lumMod val="50000"/>
                </a:schemeClr>
              </a:solidFill>
            </a:endParaRPr>
          </a:p>
          <a:p>
            <a:pPr marL="176213" indent="-176213">
              <a:buFont typeface="Arial" pitchFamily="34" charset="0"/>
              <a:buChar char="•"/>
            </a:pPr>
            <a:r>
              <a:rPr lang="en-CA" sz="1600" dirty="0" smtClean="0">
                <a:solidFill>
                  <a:schemeClr val="bg2">
                    <a:lumMod val="50000"/>
                  </a:schemeClr>
                </a:solidFill>
              </a:rPr>
              <a:t>TELUS / BCTEL has been participating in data sharing initiatives with other utilities and local governments since 1985.</a:t>
            </a:r>
          </a:p>
          <a:p>
            <a:pPr marL="176213" indent="-176213">
              <a:buFont typeface="Arial" pitchFamily="34" charset="0"/>
              <a:buChar char="•"/>
            </a:pPr>
            <a:r>
              <a:rPr lang="en-CA" sz="1600" dirty="0" smtClean="0">
                <a:solidFill>
                  <a:schemeClr val="bg2">
                    <a:lumMod val="50000"/>
                  </a:schemeClr>
                </a:solidFill>
              </a:rPr>
              <a:t>We did not want to have 188+ separate agreements for </a:t>
            </a:r>
            <a:br>
              <a:rPr lang="en-CA" sz="1600" dirty="0" smtClean="0">
                <a:solidFill>
                  <a:schemeClr val="bg2">
                    <a:lumMod val="50000"/>
                  </a:schemeClr>
                </a:solidFill>
              </a:rPr>
            </a:br>
            <a:r>
              <a:rPr lang="en-CA" sz="1600" dirty="0" smtClean="0">
                <a:solidFill>
                  <a:schemeClr val="bg2">
                    <a:lumMod val="50000"/>
                  </a:schemeClr>
                </a:solidFill>
              </a:rPr>
              <a:t>electronic access and data sharing</a:t>
            </a:r>
          </a:p>
          <a:p>
            <a:pPr marL="176213" indent="-176213">
              <a:buFont typeface="Arial" pitchFamily="34" charset="0"/>
              <a:buChar char="•"/>
            </a:pPr>
            <a:r>
              <a:rPr lang="en-CA" sz="1600" dirty="0" smtClean="0">
                <a:solidFill>
                  <a:schemeClr val="bg2">
                    <a:lumMod val="50000"/>
                  </a:schemeClr>
                </a:solidFill>
              </a:rPr>
              <a:t>Believe in a better method of sharing information </a:t>
            </a:r>
            <a:br>
              <a:rPr lang="en-CA" sz="1600" dirty="0" smtClean="0">
                <a:solidFill>
                  <a:schemeClr val="bg2">
                    <a:lumMod val="50000"/>
                  </a:schemeClr>
                </a:solidFill>
              </a:rPr>
            </a:br>
            <a:r>
              <a:rPr lang="en-CA" sz="1600" dirty="0" smtClean="0">
                <a:solidFill>
                  <a:schemeClr val="bg2">
                    <a:lumMod val="50000"/>
                  </a:schemeClr>
                </a:solidFill>
              </a:rPr>
              <a:t>and working with local governments – the future is friendly</a:t>
            </a:r>
          </a:p>
          <a:p>
            <a:pPr marL="176213" indent="-176213">
              <a:buFont typeface="Arial" pitchFamily="34" charset="0"/>
              <a:buChar char="•"/>
            </a:pPr>
            <a:r>
              <a:rPr lang="en-CA" sz="1600" dirty="0" smtClean="0">
                <a:solidFill>
                  <a:schemeClr val="bg2">
                    <a:lumMod val="50000"/>
                  </a:schemeClr>
                </a:solidFill>
              </a:rPr>
              <a:t>We want a seat at the table</a:t>
            </a:r>
          </a:p>
          <a:p>
            <a:pPr marL="176213" indent="-176213">
              <a:buFont typeface="Arial" pitchFamily="34" charset="0"/>
              <a:buChar char="•"/>
            </a:pPr>
            <a:r>
              <a:rPr lang="en-CA" sz="1600" dirty="0" smtClean="0">
                <a:solidFill>
                  <a:schemeClr val="bg2">
                    <a:lumMod val="50000"/>
                  </a:schemeClr>
                </a:solidFill>
              </a:rPr>
              <a:t>Other ICIS partners represent several of our largest customers</a:t>
            </a:r>
          </a:p>
          <a:p>
            <a:pPr marL="176213" indent="-176213">
              <a:buFont typeface="Arial" pitchFamily="34" charset="0"/>
              <a:buChar char="•"/>
            </a:pPr>
            <a:r>
              <a:rPr lang="en-CA" sz="1600" dirty="0" smtClean="0">
                <a:solidFill>
                  <a:schemeClr val="bg2">
                    <a:lumMod val="50000"/>
                  </a:schemeClr>
                </a:solidFill>
              </a:rPr>
              <a:t>Competition – Company Evolution – Brand Awareness</a:t>
            </a:r>
          </a:p>
          <a:p>
            <a:pPr marL="176213" indent="-176213">
              <a:buFont typeface="Arial" pitchFamily="34" charset="0"/>
              <a:buChar char="•"/>
            </a:pPr>
            <a:endParaRPr lang="en-CA" sz="1600" dirty="0" smtClean="0">
              <a:solidFill>
                <a:schemeClr val="bg2">
                  <a:lumMod val="50000"/>
                </a:schemeClr>
              </a:solidFill>
            </a:endParaRPr>
          </a:p>
          <a:p>
            <a:pPr marL="176213" indent="-176213">
              <a:buFont typeface="Arial" pitchFamily="34" charset="0"/>
              <a:buChar char="•"/>
            </a:pPr>
            <a:r>
              <a:rPr lang="en-CA" sz="1600" dirty="0" smtClean="0">
                <a:solidFill>
                  <a:schemeClr val="bg2">
                    <a:lumMod val="50000"/>
                  </a:schemeClr>
                </a:solidFill>
              </a:rPr>
              <a:t>One source for our land base mapping information</a:t>
            </a:r>
          </a:p>
          <a:p>
            <a:pPr marL="176213" indent="-176213">
              <a:buFont typeface="Arial" pitchFamily="34" charset="0"/>
              <a:buChar char="•"/>
            </a:pPr>
            <a:r>
              <a:rPr lang="en-CA" sz="1600" dirty="0" smtClean="0">
                <a:solidFill>
                  <a:schemeClr val="bg2">
                    <a:lumMod val="50000"/>
                  </a:schemeClr>
                </a:solidFill>
              </a:rPr>
              <a:t>Up to date accurate property data</a:t>
            </a:r>
          </a:p>
          <a:p>
            <a:pPr marL="176213" indent="-176213">
              <a:buFont typeface="Arial" pitchFamily="34" charset="0"/>
              <a:buChar char="•"/>
            </a:pPr>
            <a:r>
              <a:rPr lang="en-CA" sz="1600" dirty="0" smtClean="0">
                <a:solidFill>
                  <a:schemeClr val="bg2">
                    <a:lumMod val="50000"/>
                  </a:schemeClr>
                </a:solidFill>
              </a:rPr>
              <a:t>TELUS provides non-proprietary </a:t>
            </a:r>
            <a:br>
              <a:rPr lang="en-CA" sz="1600" dirty="0" smtClean="0">
                <a:solidFill>
                  <a:schemeClr val="bg2">
                    <a:lumMod val="50000"/>
                  </a:schemeClr>
                </a:solidFill>
              </a:rPr>
            </a:br>
            <a:r>
              <a:rPr lang="en-CA" sz="1600" dirty="0" smtClean="0">
                <a:solidFill>
                  <a:schemeClr val="bg2">
                    <a:lumMod val="50000"/>
                  </a:schemeClr>
                </a:solidFill>
              </a:rPr>
              <a:t>structure &amp; cable information to ICIS</a:t>
            </a:r>
          </a:p>
          <a:p>
            <a:pPr marL="176213" indent="-176213">
              <a:buFont typeface="Arial" pitchFamily="34" charset="0"/>
              <a:buChar char="•"/>
            </a:pPr>
            <a:r>
              <a:rPr lang="en-CA" sz="1600" dirty="0" smtClean="0">
                <a:solidFill>
                  <a:schemeClr val="bg2">
                    <a:lumMod val="50000"/>
                  </a:schemeClr>
                </a:solidFill>
              </a:rPr>
              <a:t>TELUS supports BC One Call </a:t>
            </a:r>
            <a:br>
              <a:rPr lang="en-CA" sz="1600" dirty="0" smtClean="0">
                <a:solidFill>
                  <a:schemeClr val="bg2">
                    <a:lumMod val="50000"/>
                  </a:schemeClr>
                </a:solidFill>
              </a:rPr>
            </a:br>
            <a:r>
              <a:rPr lang="en-CA" sz="1600" dirty="0" smtClean="0">
                <a:solidFill>
                  <a:schemeClr val="bg2">
                    <a:lumMod val="50000"/>
                  </a:schemeClr>
                </a:solidFill>
              </a:rPr>
              <a:t>and the protection of our underground </a:t>
            </a:r>
            <a:br>
              <a:rPr lang="en-CA" sz="1600" dirty="0" smtClean="0">
                <a:solidFill>
                  <a:schemeClr val="bg2">
                    <a:lumMod val="50000"/>
                  </a:schemeClr>
                </a:solidFill>
              </a:rPr>
            </a:br>
            <a:r>
              <a:rPr lang="en-CA" sz="1600" dirty="0" smtClean="0">
                <a:solidFill>
                  <a:schemeClr val="bg2">
                    <a:lumMod val="50000"/>
                  </a:schemeClr>
                </a:solidFill>
              </a:rPr>
              <a:t>facilities for the safety and network reliability </a:t>
            </a:r>
            <a:br>
              <a:rPr lang="en-CA" sz="1600" dirty="0" smtClean="0">
                <a:solidFill>
                  <a:schemeClr val="bg2">
                    <a:lumMod val="50000"/>
                  </a:schemeClr>
                </a:solidFill>
              </a:rPr>
            </a:br>
            <a:r>
              <a:rPr lang="en-CA" sz="1600" dirty="0" smtClean="0">
                <a:solidFill>
                  <a:schemeClr val="bg2">
                    <a:lumMod val="50000"/>
                  </a:schemeClr>
                </a:solidFill>
              </a:rPr>
              <a:t>of our customers.</a:t>
            </a:r>
          </a:p>
          <a:p>
            <a:pPr marL="176213" indent="-176213">
              <a:buFont typeface="Arial" pitchFamily="34" charset="0"/>
              <a:buChar char="•"/>
            </a:pPr>
            <a:endParaRPr lang="en-CA" sz="1400" dirty="0" smtClean="0">
              <a:solidFill>
                <a:schemeClr val="bg2">
                  <a:lumMod val="50000"/>
                </a:schemeClr>
              </a:solidFill>
            </a:endParaRPr>
          </a:p>
          <a:p>
            <a:pPr marL="176213" indent="-176213">
              <a:buFont typeface="Arial" pitchFamily="34" charset="0"/>
              <a:buChar char="•"/>
            </a:pPr>
            <a:endParaRPr lang="en-CA" sz="1400" dirty="0" smtClean="0">
              <a:solidFill>
                <a:schemeClr val="bg2">
                  <a:lumMod val="50000"/>
                </a:schemeClr>
              </a:solidFill>
            </a:endParaRPr>
          </a:p>
        </p:txBody>
      </p:sp>
      <p:pic>
        <p:nvPicPr>
          <p:cNvPr id="4098" name="Picture 2"/>
          <p:cNvPicPr>
            <a:picLocks noChangeAspect="1" noChangeArrowheads="1"/>
          </p:cNvPicPr>
          <p:nvPr/>
        </p:nvPicPr>
        <p:blipFill>
          <a:blip r:embed="rId3" cstate="print"/>
          <a:srcRect/>
          <a:stretch>
            <a:fillRect/>
          </a:stretch>
        </p:blipFill>
        <p:spPr bwMode="auto">
          <a:xfrm>
            <a:off x="6096000" y="4648200"/>
            <a:ext cx="2312335" cy="145256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90500" y="131763"/>
            <a:ext cx="8531225" cy="606833"/>
          </a:xfrm>
        </p:spPr>
        <p:txBody>
          <a:bodyPr/>
          <a:lstStyle/>
          <a:p>
            <a:r>
              <a:rPr lang="en-CA" dirty="0" smtClean="0"/>
              <a:t>Challenges of ICIS partnership to TELUS</a:t>
            </a:r>
          </a:p>
        </p:txBody>
      </p:sp>
      <p:sp>
        <p:nvSpPr>
          <p:cNvPr id="12291" name="Line 3"/>
          <p:cNvSpPr>
            <a:spLocks noChangeShapeType="1"/>
          </p:cNvSpPr>
          <p:nvPr/>
        </p:nvSpPr>
        <p:spPr bwMode="auto">
          <a:xfrm>
            <a:off x="1619250" y="908050"/>
            <a:ext cx="0" cy="5168900"/>
          </a:xfrm>
          <a:prstGeom prst="line">
            <a:avLst/>
          </a:prstGeom>
          <a:noFill/>
          <a:ln w="9525">
            <a:solidFill>
              <a:srgbClr val="66CC00"/>
            </a:solidFill>
            <a:round/>
            <a:headEnd/>
            <a:tailEnd/>
          </a:ln>
        </p:spPr>
        <p:txBody>
          <a:bodyPr wrap="none" anchor="ctr"/>
          <a:lstStyle/>
          <a:p>
            <a:endParaRPr lang="en-CA" dirty="0"/>
          </a:p>
        </p:txBody>
      </p:sp>
      <p:sp>
        <p:nvSpPr>
          <p:cNvPr id="12292" name="Line 4"/>
          <p:cNvSpPr>
            <a:spLocks noChangeShapeType="1"/>
          </p:cNvSpPr>
          <p:nvPr/>
        </p:nvSpPr>
        <p:spPr bwMode="auto">
          <a:xfrm>
            <a:off x="1524000" y="3048000"/>
            <a:ext cx="6858000" cy="0"/>
          </a:xfrm>
          <a:prstGeom prst="line">
            <a:avLst/>
          </a:prstGeom>
          <a:noFill/>
          <a:ln w="9525">
            <a:solidFill>
              <a:srgbClr val="66CC00"/>
            </a:solidFill>
            <a:round/>
            <a:headEnd/>
            <a:tailEnd/>
          </a:ln>
        </p:spPr>
        <p:txBody>
          <a:bodyPr wrap="none" anchor="ctr"/>
          <a:lstStyle/>
          <a:p>
            <a:endParaRPr lang="en-CA" dirty="0"/>
          </a:p>
        </p:txBody>
      </p:sp>
      <p:sp>
        <p:nvSpPr>
          <p:cNvPr id="12293" name="Line 5"/>
          <p:cNvSpPr>
            <a:spLocks noChangeShapeType="1"/>
          </p:cNvSpPr>
          <p:nvPr/>
        </p:nvSpPr>
        <p:spPr bwMode="auto">
          <a:xfrm>
            <a:off x="1524000" y="5257800"/>
            <a:ext cx="7086600" cy="0"/>
          </a:xfrm>
          <a:prstGeom prst="line">
            <a:avLst/>
          </a:prstGeom>
          <a:noFill/>
          <a:ln w="9525">
            <a:solidFill>
              <a:srgbClr val="66CC00"/>
            </a:solidFill>
            <a:round/>
            <a:headEnd/>
            <a:tailEnd/>
          </a:ln>
        </p:spPr>
        <p:txBody>
          <a:bodyPr wrap="none" anchor="ctr"/>
          <a:lstStyle/>
          <a:p>
            <a:endParaRPr lang="en-CA" dirty="0"/>
          </a:p>
        </p:txBody>
      </p:sp>
      <p:sp>
        <p:nvSpPr>
          <p:cNvPr id="12294" name="Text Box 6"/>
          <p:cNvSpPr txBox="1">
            <a:spLocks noChangeArrowheads="1"/>
          </p:cNvSpPr>
          <p:nvPr/>
        </p:nvSpPr>
        <p:spPr bwMode="auto">
          <a:xfrm rot="5400000">
            <a:off x="482555" y="981869"/>
            <a:ext cx="600164" cy="1349375"/>
          </a:xfrm>
          <a:prstGeom prst="rect">
            <a:avLst/>
          </a:prstGeom>
          <a:noFill/>
          <a:ln w="9525" algn="ctr">
            <a:noFill/>
            <a:miter lim="800000"/>
            <a:headEnd/>
            <a:tailEnd/>
          </a:ln>
        </p:spPr>
        <p:txBody>
          <a:bodyPr rot="10800000" vert="eaVert">
            <a:spAutoFit/>
          </a:bodyPr>
          <a:lstStyle/>
          <a:p>
            <a:pPr marL="85725" indent="-85725" algn="ctr">
              <a:spcBef>
                <a:spcPct val="50000"/>
              </a:spcBef>
            </a:pPr>
            <a:r>
              <a:rPr lang="en-US" sz="1200" b="1" dirty="0" smtClean="0">
                <a:solidFill>
                  <a:srgbClr val="49166D"/>
                </a:solidFill>
              </a:rPr>
              <a:t>our data</a:t>
            </a:r>
            <a:endParaRPr lang="en-US" sz="1200" b="1" dirty="0">
              <a:solidFill>
                <a:srgbClr val="49166D"/>
              </a:solidFill>
            </a:endParaRPr>
          </a:p>
          <a:p>
            <a:pPr marL="85725" indent="-85725">
              <a:spcBef>
                <a:spcPct val="50000"/>
              </a:spcBef>
            </a:pPr>
            <a:endParaRPr lang="en-US" sz="1000" dirty="0">
              <a:solidFill>
                <a:srgbClr val="49166D"/>
              </a:solidFill>
            </a:endParaRPr>
          </a:p>
        </p:txBody>
      </p:sp>
      <p:sp>
        <p:nvSpPr>
          <p:cNvPr id="12295" name="Text Box 7"/>
          <p:cNvSpPr txBox="1">
            <a:spLocks noChangeArrowheads="1"/>
          </p:cNvSpPr>
          <p:nvPr/>
        </p:nvSpPr>
        <p:spPr bwMode="auto">
          <a:xfrm rot="5400000">
            <a:off x="606702" y="2879879"/>
            <a:ext cx="369332" cy="1370012"/>
          </a:xfrm>
          <a:prstGeom prst="rect">
            <a:avLst/>
          </a:prstGeom>
          <a:noFill/>
          <a:ln w="9525" algn="ctr">
            <a:noFill/>
            <a:miter lim="800000"/>
            <a:headEnd/>
            <a:tailEnd/>
          </a:ln>
        </p:spPr>
        <p:txBody>
          <a:bodyPr rot="10800000" vert="eaVert">
            <a:spAutoFit/>
          </a:bodyPr>
          <a:lstStyle/>
          <a:p>
            <a:pPr marL="85725" indent="-85725" algn="ctr">
              <a:spcBef>
                <a:spcPct val="50000"/>
              </a:spcBef>
            </a:pPr>
            <a:r>
              <a:rPr lang="en-US" sz="1200" b="1" dirty="0" smtClean="0">
                <a:solidFill>
                  <a:srgbClr val="49166D"/>
                </a:solidFill>
              </a:rPr>
              <a:t>our participation</a:t>
            </a:r>
            <a:endParaRPr lang="en-US" sz="1200" b="1" dirty="0">
              <a:solidFill>
                <a:srgbClr val="49166D"/>
              </a:solidFill>
            </a:endParaRPr>
          </a:p>
        </p:txBody>
      </p:sp>
      <p:sp>
        <p:nvSpPr>
          <p:cNvPr id="12296" name="Text Box 8"/>
          <p:cNvSpPr txBox="1">
            <a:spLocks noChangeArrowheads="1"/>
          </p:cNvSpPr>
          <p:nvPr/>
        </p:nvSpPr>
        <p:spPr bwMode="auto">
          <a:xfrm rot="5400000">
            <a:off x="717034" y="4769366"/>
            <a:ext cx="369332" cy="1498600"/>
          </a:xfrm>
          <a:prstGeom prst="rect">
            <a:avLst/>
          </a:prstGeom>
          <a:noFill/>
          <a:ln w="9525" algn="ctr">
            <a:noFill/>
            <a:miter lim="800000"/>
            <a:headEnd/>
            <a:tailEnd/>
          </a:ln>
        </p:spPr>
        <p:txBody>
          <a:bodyPr rot="10800000" vert="eaVert">
            <a:spAutoFit/>
          </a:bodyPr>
          <a:lstStyle/>
          <a:p>
            <a:pPr marL="85725" indent="-85725" algn="ctr">
              <a:spcBef>
                <a:spcPct val="50000"/>
              </a:spcBef>
            </a:pPr>
            <a:r>
              <a:rPr lang="en-US" sz="1200" b="1" dirty="0" smtClean="0">
                <a:solidFill>
                  <a:srgbClr val="49166D"/>
                </a:solidFill>
              </a:rPr>
              <a:t>ultimate challenge</a:t>
            </a:r>
            <a:endParaRPr lang="en-US" sz="1200" b="1" dirty="0">
              <a:solidFill>
                <a:srgbClr val="49166D"/>
              </a:solidFill>
            </a:endParaRPr>
          </a:p>
        </p:txBody>
      </p:sp>
      <p:sp>
        <p:nvSpPr>
          <p:cNvPr id="14" name="TextBox 13"/>
          <p:cNvSpPr txBox="1"/>
          <p:nvPr/>
        </p:nvSpPr>
        <p:spPr>
          <a:xfrm>
            <a:off x="1676400" y="3001090"/>
            <a:ext cx="7200800" cy="2554545"/>
          </a:xfrm>
          <a:prstGeom prst="rect">
            <a:avLst/>
          </a:prstGeom>
          <a:noFill/>
        </p:spPr>
        <p:txBody>
          <a:bodyPr wrap="square" rtlCol="0" anchor="ctr">
            <a:spAutoFit/>
          </a:bodyPr>
          <a:lstStyle/>
          <a:p>
            <a:pPr marL="176213" indent="-176213">
              <a:buFont typeface="Arial" pitchFamily="34" charset="0"/>
              <a:buChar char="•"/>
            </a:pPr>
            <a:r>
              <a:rPr lang="en-CA" sz="1600" dirty="0" smtClean="0">
                <a:solidFill>
                  <a:schemeClr val="bg2">
                    <a:lumMod val="50000"/>
                  </a:schemeClr>
                </a:solidFill>
              </a:rPr>
              <a:t>13 years of meetings / loss of focus / disputes between province &amp; </a:t>
            </a:r>
            <a:r>
              <a:rPr lang="en-CA" sz="1600" dirty="0" err="1" smtClean="0">
                <a:solidFill>
                  <a:schemeClr val="bg2">
                    <a:lumMod val="50000"/>
                  </a:schemeClr>
                </a:solidFill>
              </a:rPr>
              <a:t>muni’s</a:t>
            </a:r>
            <a:endParaRPr lang="en-CA" sz="1600" dirty="0" smtClean="0">
              <a:solidFill>
                <a:schemeClr val="bg2">
                  <a:lumMod val="50000"/>
                </a:schemeClr>
              </a:solidFill>
            </a:endParaRPr>
          </a:p>
          <a:p>
            <a:pPr marL="176213" indent="-176213">
              <a:buFont typeface="Arial" pitchFamily="34" charset="0"/>
              <a:buChar char="•"/>
            </a:pPr>
            <a:r>
              <a:rPr lang="en-CA" sz="1600" dirty="0" smtClean="0">
                <a:solidFill>
                  <a:schemeClr val="bg2">
                    <a:lumMod val="50000"/>
                  </a:schemeClr>
                </a:solidFill>
              </a:rPr>
              <a:t>lack of trust – someone is getting away with something</a:t>
            </a:r>
          </a:p>
          <a:p>
            <a:pPr marL="176213" indent="-176213">
              <a:buFont typeface="Arial" pitchFamily="34" charset="0"/>
              <a:buChar char="•"/>
            </a:pPr>
            <a:r>
              <a:rPr lang="en-CA" sz="1600" dirty="0" smtClean="0">
                <a:solidFill>
                  <a:schemeClr val="bg2">
                    <a:lumMod val="50000"/>
                  </a:schemeClr>
                </a:solidFill>
              </a:rPr>
              <a:t>Protectionism, ownership, legality, security</a:t>
            </a:r>
          </a:p>
          <a:p>
            <a:pPr marL="176213" indent="-176213">
              <a:buFont typeface="Arial" pitchFamily="34" charset="0"/>
              <a:buChar char="•"/>
            </a:pPr>
            <a:r>
              <a:rPr lang="en-CA" sz="1600" dirty="0" smtClean="0">
                <a:solidFill>
                  <a:schemeClr val="bg2">
                    <a:lumMod val="50000"/>
                  </a:schemeClr>
                </a:solidFill>
              </a:rPr>
              <a:t>Degree of accuracy:</a:t>
            </a:r>
            <a:br>
              <a:rPr lang="en-CA" sz="1600" dirty="0" smtClean="0">
                <a:solidFill>
                  <a:schemeClr val="bg2">
                    <a:lumMod val="50000"/>
                  </a:schemeClr>
                </a:solidFill>
              </a:rPr>
            </a:br>
            <a:r>
              <a:rPr lang="en-CA" sz="1600" dirty="0" smtClean="0">
                <a:solidFill>
                  <a:schemeClr val="bg2">
                    <a:lumMod val="50000"/>
                  </a:schemeClr>
                </a:solidFill>
              </a:rPr>
              <a:t>  +/- 1m , +/- 10m, side of street accuracy, picnic table in a park</a:t>
            </a:r>
          </a:p>
          <a:p>
            <a:pPr marL="176213" indent="-176213">
              <a:buFont typeface="Arial" pitchFamily="34" charset="0"/>
              <a:buChar char="•"/>
            </a:pPr>
            <a:r>
              <a:rPr lang="en-CA" sz="1600" dirty="0" smtClean="0">
                <a:solidFill>
                  <a:schemeClr val="bg2">
                    <a:lumMod val="50000"/>
                  </a:schemeClr>
                </a:solidFill>
              </a:rPr>
              <a:t>Standards </a:t>
            </a:r>
          </a:p>
          <a:p>
            <a:pPr marL="176213" indent="-176213">
              <a:buFont typeface="Arial" pitchFamily="34" charset="0"/>
              <a:buChar char="•"/>
            </a:pPr>
            <a:r>
              <a:rPr lang="en-CA" sz="1600" dirty="0" smtClean="0">
                <a:solidFill>
                  <a:schemeClr val="bg2">
                    <a:lumMod val="50000"/>
                  </a:schemeClr>
                </a:solidFill>
              </a:rPr>
              <a:t>Dependency on other utility partners for funding</a:t>
            </a:r>
          </a:p>
          <a:p>
            <a:pPr marL="176213" indent="-176213">
              <a:buFont typeface="Arial" pitchFamily="34" charset="0"/>
              <a:buChar char="•"/>
            </a:pPr>
            <a:r>
              <a:rPr lang="en-CA" sz="1600" dirty="0" smtClean="0">
                <a:solidFill>
                  <a:schemeClr val="bg2">
                    <a:lumMod val="50000"/>
                  </a:schemeClr>
                </a:solidFill>
              </a:rPr>
              <a:t>Return on Investment – tough business case to justify</a:t>
            </a:r>
          </a:p>
          <a:p>
            <a:pPr marL="176213" indent="-176213">
              <a:buFont typeface="Arial" pitchFamily="34" charset="0"/>
              <a:buChar char="•"/>
            </a:pPr>
            <a:r>
              <a:rPr lang="en-CA" sz="1600" dirty="0" smtClean="0">
                <a:solidFill>
                  <a:schemeClr val="bg2">
                    <a:lumMod val="50000"/>
                  </a:schemeClr>
                </a:solidFill>
              </a:rPr>
              <a:t>Provincial government change in direction / policy / philosophy</a:t>
            </a:r>
          </a:p>
          <a:p>
            <a:pPr marL="176213" indent="-176213"/>
            <a:endParaRPr lang="en-CA" sz="1600" dirty="0" smtClean="0">
              <a:solidFill>
                <a:schemeClr val="bg2">
                  <a:lumMod val="50000"/>
                </a:schemeClr>
              </a:solidFill>
            </a:endParaRPr>
          </a:p>
        </p:txBody>
      </p:sp>
      <p:sp>
        <p:nvSpPr>
          <p:cNvPr id="16" name="TextBox 15"/>
          <p:cNvSpPr txBox="1"/>
          <p:nvPr/>
        </p:nvSpPr>
        <p:spPr>
          <a:xfrm>
            <a:off x="1691680" y="930533"/>
            <a:ext cx="7452320" cy="2062103"/>
          </a:xfrm>
          <a:prstGeom prst="rect">
            <a:avLst/>
          </a:prstGeom>
          <a:noFill/>
        </p:spPr>
        <p:txBody>
          <a:bodyPr wrap="square" rtlCol="0" anchor="ctr">
            <a:spAutoFit/>
          </a:bodyPr>
          <a:lstStyle/>
          <a:p>
            <a:pPr marL="176213" indent="-176213">
              <a:buFont typeface="Arial" pitchFamily="34" charset="0"/>
              <a:buChar char="•"/>
            </a:pPr>
            <a:r>
              <a:rPr lang="en-CA" sz="1600" dirty="0" smtClean="0">
                <a:solidFill>
                  <a:schemeClr val="bg2">
                    <a:lumMod val="50000"/>
                  </a:schemeClr>
                </a:solidFill>
              </a:rPr>
              <a:t>Exporting data out of legacy GIS system</a:t>
            </a:r>
          </a:p>
          <a:p>
            <a:pPr marL="176213" indent="-176213">
              <a:buFont typeface="Arial" pitchFamily="34" charset="0"/>
              <a:buChar char="•"/>
            </a:pPr>
            <a:r>
              <a:rPr lang="en-CA" sz="1600" dirty="0" smtClean="0">
                <a:solidFill>
                  <a:schemeClr val="bg2">
                    <a:lumMod val="50000"/>
                  </a:schemeClr>
                </a:solidFill>
              </a:rPr>
              <a:t>Method of data delivery</a:t>
            </a:r>
          </a:p>
          <a:p>
            <a:pPr marL="176213" indent="-176213"/>
            <a:endParaRPr lang="en-CA" sz="1600" dirty="0" smtClean="0">
              <a:solidFill>
                <a:schemeClr val="bg2">
                  <a:lumMod val="50000"/>
                </a:schemeClr>
              </a:solidFill>
            </a:endParaRPr>
          </a:p>
          <a:p>
            <a:pPr marL="176213" indent="-176213">
              <a:buFont typeface="Arial" pitchFamily="34" charset="0"/>
              <a:buChar char="•"/>
            </a:pPr>
            <a:r>
              <a:rPr lang="en-CA" sz="1600" dirty="0" smtClean="0">
                <a:solidFill>
                  <a:schemeClr val="bg2">
                    <a:lumMod val="50000"/>
                  </a:schemeClr>
                </a:solidFill>
              </a:rPr>
              <a:t>4 separate land sources for BC data </a:t>
            </a:r>
          </a:p>
          <a:p>
            <a:pPr marL="176213" indent="-176213">
              <a:buFont typeface="Arial" pitchFamily="34" charset="0"/>
              <a:buChar char="•"/>
            </a:pPr>
            <a:r>
              <a:rPr lang="en-CA" sz="1600" dirty="0" smtClean="0">
                <a:solidFill>
                  <a:schemeClr val="bg2">
                    <a:lumMod val="50000"/>
                  </a:schemeClr>
                </a:solidFill>
              </a:rPr>
              <a:t>Projections: UTM10 /11/12 </a:t>
            </a:r>
            <a:r>
              <a:rPr lang="en-CA" sz="1600" dirty="0" smtClean="0">
                <a:solidFill>
                  <a:schemeClr val="bg2">
                    <a:lumMod val="50000"/>
                  </a:schemeClr>
                </a:solidFill>
                <a:sym typeface="Wingdings" pitchFamily="2" charset="2"/>
              </a:rPr>
              <a:t> Lambert Conic</a:t>
            </a:r>
            <a:r>
              <a:rPr lang="en-CA" sz="1600" dirty="0" smtClean="0">
                <a:solidFill>
                  <a:schemeClr val="bg2">
                    <a:lumMod val="50000"/>
                  </a:schemeClr>
                </a:solidFill>
              </a:rPr>
              <a:t> 	NAD27  </a:t>
            </a:r>
            <a:r>
              <a:rPr lang="en-CA" sz="1600" dirty="0" smtClean="0">
                <a:solidFill>
                  <a:schemeClr val="bg2">
                    <a:lumMod val="50000"/>
                  </a:schemeClr>
                </a:solidFill>
                <a:sym typeface="Wingdings" pitchFamily="2" charset="2"/>
              </a:rPr>
              <a:t> NAD83</a:t>
            </a:r>
            <a:r>
              <a:rPr lang="en-CA" sz="1600" dirty="0" smtClean="0">
                <a:solidFill>
                  <a:schemeClr val="bg2">
                    <a:lumMod val="50000"/>
                  </a:schemeClr>
                </a:solidFill>
              </a:rPr>
              <a:t> </a:t>
            </a:r>
          </a:p>
          <a:p>
            <a:pPr marL="176213" indent="-176213">
              <a:buFont typeface="Arial" pitchFamily="34" charset="0"/>
              <a:buChar char="•"/>
            </a:pPr>
            <a:r>
              <a:rPr lang="en-CA" sz="1600" dirty="0" smtClean="0">
                <a:solidFill>
                  <a:schemeClr val="bg2">
                    <a:lumMod val="50000"/>
                  </a:schemeClr>
                </a:solidFill>
              </a:rPr>
              <a:t>Line and symbol tables</a:t>
            </a:r>
          </a:p>
          <a:p>
            <a:pPr marL="176213" indent="-176213">
              <a:buFont typeface="Arial" pitchFamily="34" charset="0"/>
              <a:buChar char="•"/>
            </a:pPr>
            <a:r>
              <a:rPr lang="en-CA" sz="1600" dirty="0" smtClean="0">
                <a:solidFill>
                  <a:schemeClr val="bg2">
                    <a:lumMod val="50000"/>
                  </a:schemeClr>
                </a:solidFill>
              </a:rPr>
              <a:t>Attributes </a:t>
            </a:r>
          </a:p>
          <a:p>
            <a:pPr marL="176213" indent="-176213">
              <a:buFont typeface="Arial" pitchFamily="34" charset="0"/>
              <a:buChar char="•"/>
            </a:pPr>
            <a:r>
              <a:rPr lang="en-CA" sz="1600" dirty="0" smtClean="0">
                <a:solidFill>
                  <a:schemeClr val="bg2">
                    <a:lumMod val="50000"/>
                  </a:schemeClr>
                </a:solidFill>
              </a:rPr>
              <a:t>Determine what we are legally allowed to share</a:t>
            </a:r>
            <a:endParaRPr lang="en-CA" sz="1400" dirty="0" smtClean="0">
              <a:solidFill>
                <a:schemeClr val="bg2">
                  <a:lumMod val="50000"/>
                </a:schemeClr>
              </a:solidFill>
            </a:endParaRPr>
          </a:p>
        </p:txBody>
      </p:sp>
      <p:sp>
        <p:nvSpPr>
          <p:cNvPr id="15" name="Rectangle 14"/>
          <p:cNvSpPr/>
          <p:nvPr/>
        </p:nvSpPr>
        <p:spPr>
          <a:xfrm>
            <a:off x="1752600" y="5334000"/>
            <a:ext cx="1274708" cy="646331"/>
          </a:xfrm>
          <a:prstGeom prst="rect">
            <a:avLst/>
          </a:prstGeom>
        </p:spPr>
        <p:txBody>
          <a:bodyPr wrap="none">
            <a:spAutoFit/>
          </a:bodyPr>
          <a:lstStyle/>
          <a:p>
            <a:pPr>
              <a:buFont typeface="Arial" pitchFamily="34" charset="0"/>
              <a:buChar char="•"/>
            </a:pPr>
            <a:r>
              <a:rPr lang="en-CA" dirty="0" smtClean="0">
                <a:solidFill>
                  <a:schemeClr val="bg2">
                    <a:lumMod val="50000"/>
                  </a:schemeClr>
                </a:solidFill>
              </a:rPr>
              <a:t> </a:t>
            </a:r>
            <a:r>
              <a:rPr lang="en-CA" sz="1600" dirty="0" smtClean="0">
                <a:solidFill>
                  <a:schemeClr val="bg2">
                    <a:lumMod val="50000"/>
                  </a:schemeClr>
                </a:solidFill>
              </a:rPr>
              <a:t>alignment </a:t>
            </a:r>
          </a:p>
          <a:p>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29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9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p:bldP spid="12295" grpId="0"/>
      <p:bldP spid="12296" grpId="0"/>
      <p:bldP spid="14" grpId="0"/>
      <p:bldP spid="16"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90500" y="131763"/>
            <a:ext cx="8531225" cy="559320"/>
          </a:xfrm>
        </p:spPr>
        <p:txBody>
          <a:bodyPr/>
          <a:lstStyle/>
          <a:p>
            <a:r>
              <a:rPr lang="en-CA" dirty="0" smtClean="0"/>
              <a:t>alignment</a:t>
            </a:r>
          </a:p>
        </p:txBody>
      </p:sp>
      <p:pic>
        <p:nvPicPr>
          <p:cNvPr id="12" name="Picture 4"/>
          <p:cNvPicPr>
            <a:picLocks noChangeAspect="1" noChangeArrowheads="1"/>
          </p:cNvPicPr>
          <p:nvPr/>
        </p:nvPicPr>
        <p:blipFill>
          <a:blip r:embed="rId3" cstate="print"/>
          <a:srcRect t="2538" b="3543"/>
          <a:stretch>
            <a:fillRect/>
          </a:stretch>
        </p:blipFill>
        <p:spPr bwMode="auto">
          <a:xfrm>
            <a:off x="838200" y="685800"/>
            <a:ext cx="7505552" cy="56388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90500" y="131763"/>
            <a:ext cx="8531225" cy="559320"/>
          </a:xfrm>
        </p:spPr>
        <p:txBody>
          <a:bodyPr/>
          <a:lstStyle/>
          <a:p>
            <a:r>
              <a:rPr lang="en-CA" dirty="0" smtClean="0"/>
              <a:t>Tangible benefits of ICIS partnership to TELUS</a:t>
            </a:r>
          </a:p>
        </p:txBody>
      </p:sp>
      <p:sp>
        <p:nvSpPr>
          <p:cNvPr id="12291" name="Line 3"/>
          <p:cNvSpPr>
            <a:spLocks noChangeShapeType="1"/>
          </p:cNvSpPr>
          <p:nvPr/>
        </p:nvSpPr>
        <p:spPr bwMode="auto">
          <a:xfrm>
            <a:off x="1619250" y="908050"/>
            <a:ext cx="0" cy="5168900"/>
          </a:xfrm>
          <a:prstGeom prst="line">
            <a:avLst/>
          </a:prstGeom>
          <a:noFill/>
          <a:ln w="9525">
            <a:solidFill>
              <a:srgbClr val="66CC00"/>
            </a:solidFill>
            <a:round/>
            <a:headEnd/>
            <a:tailEnd/>
          </a:ln>
        </p:spPr>
        <p:txBody>
          <a:bodyPr wrap="none" anchor="ctr"/>
          <a:lstStyle/>
          <a:p>
            <a:endParaRPr lang="en-CA" dirty="0"/>
          </a:p>
        </p:txBody>
      </p:sp>
      <p:sp>
        <p:nvSpPr>
          <p:cNvPr id="12292" name="Line 4"/>
          <p:cNvSpPr>
            <a:spLocks noChangeShapeType="1"/>
          </p:cNvSpPr>
          <p:nvPr/>
        </p:nvSpPr>
        <p:spPr bwMode="auto">
          <a:xfrm>
            <a:off x="1447800" y="2133600"/>
            <a:ext cx="6705600" cy="0"/>
          </a:xfrm>
          <a:prstGeom prst="line">
            <a:avLst/>
          </a:prstGeom>
          <a:noFill/>
          <a:ln w="9525">
            <a:solidFill>
              <a:srgbClr val="66CC00"/>
            </a:solidFill>
            <a:round/>
            <a:headEnd/>
            <a:tailEnd/>
          </a:ln>
        </p:spPr>
        <p:txBody>
          <a:bodyPr wrap="none" anchor="ctr"/>
          <a:lstStyle/>
          <a:p>
            <a:endParaRPr lang="en-CA" dirty="0"/>
          </a:p>
        </p:txBody>
      </p:sp>
      <p:sp>
        <p:nvSpPr>
          <p:cNvPr id="12293" name="Line 5"/>
          <p:cNvSpPr>
            <a:spLocks noChangeShapeType="1"/>
          </p:cNvSpPr>
          <p:nvPr/>
        </p:nvSpPr>
        <p:spPr bwMode="auto">
          <a:xfrm>
            <a:off x="1524000" y="4495800"/>
            <a:ext cx="6934200" cy="0"/>
          </a:xfrm>
          <a:prstGeom prst="line">
            <a:avLst/>
          </a:prstGeom>
          <a:noFill/>
          <a:ln w="9525">
            <a:solidFill>
              <a:srgbClr val="66CC00"/>
            </a:solidFill>
            <a:round/>
            <a:headEnd/>
            <a:tailEnd/>
          </a:ln>
        </p:spPr>
        <p:txBody>
          <a:bodyPr wrap="none" anchor="ctr"/>
          <a:lstStyle/>
          <a:p>
            <a:endParaRPr lang="en-CA" dirty="0"/>
          </a:p>
        </p:txBody>
      </p:sp>
      <p:sp>
        <p:nvSpPr>
          <p:cNvPr id="12294" name="Text Box 6"/>
          <p:cNvSpPr txBox="1">
            <a:spLocks noChangeArrowheads="1"/>
          </p:cNvSpPr>
          <p:nvPr/>
        </p:nvSpPr>
        <p:spPr bwMode="auto">
          <a:xfrm rot="5400000">
            <a:off x="527005" y="539795"/>
            <a:ext cx="600164" cy="1349375"/>
          </a:xfrm>
          <a:prstGeom prst="rect">
            <a:avLst/>
          </a:prstGeom>
          <a:noFill/>
          <a:ln w="9525" algn="ctr">
            <a:noFill/>
            <a:miter lim="800000"/>
            <a:headEnd/>
            <a:tailEnd/>
          </a:ln>
        </p:spPr>
        <p:txBody>
          <a:bodyPr rot="10800000" vert="eaVert">
            <a:spAutoFit/>
          </a:bodyPr>
          <a:lstStyle/>
          <a:p>
            <a:pPr marL="85725" indent="-85725" algn="ctr">
              <a:spcBef>
                <a:spcPct val="50000"/>
              </a:spcBef>
            </a:pPr>
            <a:r>
              <a:rPr lang="en-US" sz="1200" b="1" dirty="0" smtClean="0">
                <a:solidFill>
                  <a:srgbClr val="49166D"/>
                </a:solidFill>
              </a:rPr>
              <a:t>enable</a:t>
            </a:r>
            <a:endParaRPr lang="en-US" sz="1200" b="1" dirty="0">
              <a:solidFill>
                <a:srgbClr val="49166D"/>
              </a:solidFill>
            </a:endParaRPr>
          </a:p>
          <a:p>
            <a:pPr marL="85725" indent="-85725">
              <a:spcBef>
                <a:spcPct val="50000"/>
              </a:spcBef>
            </a:pPr>
            <a:endParaRPr lang="en-US" sz="1000" dirty="0">
              <a:solidFill>
                <a:srgbClr val="49166D"/>
              </a:solidFill>
            </a:endParaRPr>
          </a:p>
        </p:txBody>
      </p:sp>
      <p:sp>
        <p:nvSpPr>
          <p:cNvPr id="12295" name="Text Box 7"/>
          <p:cNvSpPr txBox="1">
            <a:spLocks noChangeArrowheads="1"/>
          </p:cNvSpPr>
          <p:nvPr/>
        </p:nvSpPr>
        <p:spPr bwMode="auto">
          <a:xfrm rot="5400000">
            <a:off x="652740" y="1709460"/>
            <a:ext cx="369332" cy="1370012"/>
          </a:xfrm>
          <a:prstGeom prst="rect">
            <a:avLst/>
          </a:prstGeom>
          <a:noFill/>
          <a:ln w="9525" algn="ctr">
            <a:noFill/>
            <a:miter lim="800000"/>
            <a:headEnd/>
            <a:tailEnd/>
          </a:ln>
        </p:spPr>
        <p:txBody>
          <a:bodyPr rot="10800000" vert="eaVert">
            <a:spAutoFit/>
          </a:bodyPr>
          <a:lstStyle/>
          <a:p>
            <a:pPr marL="85725" indent="-85725" algn="ctr">
              <a:spcBef>
                <a:spcPct val="50000"/>
              </a:spcBef>
            </a:pPr>
            <a:r>
              <a:rPr lang="en-CA" sz="1200" b="1" dirty="0" smtClean="0">
                <a:solidFill>
                  <a:srgbClr val="49166D"/>
                </a:solidFill>
              </a:rPr>
              <a:t>real project</a:t>
            </a:r>
            <a:endParaRPr lang="en-US" sz="1200" b="1" dirty="0">
              <a:solidFill>
                <a:srgbClr val="49166D"/>
              </a:solidFill>
            </a:endParaRPr>
          </a:p>
        </p:txBody>
      </p:sp>
      <p:sp>
        <p:nvSpPr>
          <p:cNvPr id="12296" name="Text Box 8"/>
          <p:cNvSpPr txBox="1">
            <a:spLocks noChangeArrowheads="1"/>
          </p:cNvSpPr>
          <p:nvPr/>
        </p:nvSpPr>
        <p:spPr bwMode="auto">
          <a:xfrm rot="5400000">
            <a:off x="564634" y="3931166"/>
            <a:ext cx="369332" cy="1498600"/>
          </a:xfrm>
          <a:prstGeom prst="rect">
            <a:avLst/>
          </a:prstGeom>
          <a:noFill/>
          <a:ln w="9525" algn="ctr">
            <a:noFill/>
            <a:miter lim="800000"/>
            <a:headEnd/>
            <a:tailEnd/>
          </a:ln>
        </p:spPr>
        <p:txBody>
          <a:bodyPr rot="10800000" vert="eaVert">
            <a:spAutoFit/>
          </a:bodyPr>
          <a:lstStyle/>
          <a:p>
            <a:pPr marL="85725" indent="-85725" algn="ctr">
              <a:spcBef>
                <a:spcPct val="50000"/>
              </a:spcBef>
            </a:pPr>
            <a:r>
              <a:rPr lang="en-CA" sz="1200" b="1" dirty="0" smtClean="0">
                <a:solidFill>
                  <a:srgbClr val="49166D"/>
                </a:solidFill>
              </a:rPr>
              <a:t>remote locations</a:t>
            </a:r>
            <a:endParaRPr lang="en-US" sz="1200" b="1" dirty="0">
              <a:solidFill>
                <a:srgbClr val="49166D"/>
              </a:solidFill>
            </a:endParaRPr>
          </a:p>
        </p:txBody>
      </p:sp>
      <p:sp>
        <p:nvSpPr>
          <p:cNvPr id="16" name="TextBox 15"/>
          <p:cNvSpPr txBox="1"/>
          <p:nvPr/>
        </p:nvSpPr>
        <p:spPr>
          <a:xfrm>
            <a:off x="1691680" y="762000"/>
            <a:ext cx="7452320" cy="2246769"/>
          </a:xfrm>
          <a:prstGeom prst="rect">
            <a:avLst/>
          </a:prstGeom>
          <a:noFill/>
        </p:spPr>
        <p:txBody>
          <a:bodyPr wrap="square" rtlCol="0" anchor="ctr">
            <a:spAutoFit/>
          </a:bodyPr>
          <a:lstStyle/>
          <a:p>
            <a:pPr marL="176213" indent="-176213">
              <a:buFont typeface="Arial" pitchFamily="34" charset="0"/>
              <a:buChar char="•"/>
            </a:pPr>
            <a:r>
              <a:rPr lang="en-CA" sz="1600" dirty="0" err="1" smtClean="0">
                <a:solidFill>
                  <a:schemeClr val="bg2">
                    <a:lumMod val="50000"/>
                  </a:schemeClr>
                </a:solidFill>
              </a:rPr>
              <a:t>e.locate</a:t>
            </a:r>
            <a:r>
              <a:rPr lang="en-CA" sz="1600" dirty="0" smtClean="0">
                <a:solidFill>
                  <a:schemeClr val="bg2">
                    <a:lumMod val="50000"/>
                  </a:schemeClr>
                </a:solidFill>
              </a:rPr>
              <a:t> – </a:t>
            </a:r>
            <a:r>
              <a:rPr lang="en-CA" sz="1600" dirty="0" err="1" smtClean="0">
                <a:solidFill>
                  <a:schemeClr val="bg2">
                    <a:lumMod val="50000"/>
                  </a:schemeClr>
                </a:solidFill>
              </a:rPr>
              <a:t>bc</a:t>
            </a:r>
            <a:r>
              <a:rPr lang="en-CA" sz="1600" dirty="0" smtClean="0">
                <a:solidFill>
                  <a:schemeClr val="bg2">
                    <a:lumMod val="50000"/>
                  </a:schemeClr>
                </a:solidFill>
              </a:rPr>
              <a:t> one call</a:t>
            </a:r>
          </a:p>
          <a:p>
            <a:pPr marL="176213" indent="-176213">
              <a:buFont typeface="Arial" pitchFamily="34" charset="0"/>
              <a:buChar char="•"/>
            </a:pPr>
            <a:r>
              <a:rPr lang="en-CA" sz="1600" dirty="0" err="1" smtClean="0">
                <a:solidFill>
                  <a:schemeClr val="bg2">
                    <a:lumMod val="50000"/>
                  </a:schemeClr>
                </a:solidFill>
              </a:rPr>
              <a:t>e.permit</a:t>
            </a:r>
            <a:r>
              <a:rPr lang="en-CA" sz="1600" dirty="0" smtClean="0">
                <a:solidFill>
                  <a:schemeClr val="bg2">
                    <a:lumMod val="50000"/>
                  </a:schemeClr>
                </a:solidFill>
              </a:rPr>
              <a:t> – electronic permit application</a:t>
            </a:r>
          </a:p>
          <a:p>
            <a:pPr marL="176213" indent="-176213">
              <a:buFont typeface="Arial" pitchFamily="34" charset="0"/>
              <a:buChar char="•"/>
            </a:pPr>
            <a:r>
              <a:rPr lang="en-CA" sz="1600" dirty="0" err="1" smtClean="0">
                <a:solidFill>
                  <a:schemeClr val="bg2">
                    <a:lumMod val="50000"/>
                  </a:schemeClr>
                </a:solidFill>
              </a:rPr>
              <a:t>enjp</a:t>
            </a:r>
            <a:r>
              <a:rPr lang="en-CA" sz="1600" dirty="0" smtClean="0">
                <a:solidFill>
                  <a:schemeClr val="bg2">
                    <a:lumMod val="50000"/>
                  </a:schemeClr>
                </a:solidFill>
              </a:rPr>
              <a:t> – electronic network job package</a:t>
            </a:r>
          </a:p>
          <a:p>
            <a:pPr marL="176213" indent="-176213">
              <a:buFont typeface="Arial" pitchFamily="34" charset="0"/>
              <a:buChar char="•"/>
            </a:pPr>
            <a:r>
              <a:rPr lang="en-CA" sz="1600" dirty="0" smtClean="0">
                <a:solidFill>
                  <a:schemeClr val="bg2">
                    <a:lumMod val="50000"/>
                  </a:schemeClr>
                </a:solidFill>
              </a:rPr>
              <a:t>design on line</a:t>
            </a:r>
          </a:p>
          <a:p>
            <a:pPr marL="176213" indent="-176213">
              <a:buFont typeface="Arial" pitchFamily="34" charset="0"/>
              <a:buChar char="•"/>
            </a:pPr>
            <a:r>
              <a:rPr lang="en-CA" sz="1600" dirty="0" smtClean="0">
                <a:solidFill>
                  <a:schemeClr val="bg2">
                    <a:lumMod val="50000"/>
                  </a:schemeClr>
                </a:solidFill>
              </a:rPr>
              <a:t>joint venture – electronic pole management with BC Hydro</a:t>
            </a:r>
          </a:p>
          <a:p>
            <a:pPr marL="176213" indent="-176213">
              <a:buFont typeface="Arial" pitchFamily="34" charset="0"/>
              <a:buChar char="•"/>
            </a:pPr>
            <a:endParaRPr lang="en-CA" sz="1600" dirty="0" smtClean="0">
              <a:solidFill>
                <a:schemeClr val="bg2">
                  <a:lumMod val="50000"/>
                </a:schemeClr>
              </a:solidFill>
            </a:endParaRPr>
          </a:p>
          <a:p>
            <a:pPr marL="176213" indent="-176213">
              <a:buFont typeface="Arial" pitchFamily="34" charset="0"/>
              <a:buChar char="•"/>
            </a:pPr>
            <a:endParaRPr lang="en-CA" sz="1600" dirty="0" smtClean="0">
              <a:solidFill>
                <a:schemeClr val="bg2">
                  <a:lumMod val="50000"/>
                </a:schemeClr>
              </a:solidFill>
            </a:endParaRPr>
          </a:p>
          <a:p>
            <a:pPr marL="176213" indent="-176213">
              <a:buFont typeface="Arial" pitchFamily="34" charset="0"/>
              <a:buChar char="•"/>
            </a:pPr>
            <a:endParaRPr lang="en-CA" sz="1400" dirty="0" smtClean="0">
              <a:solidFill>
                <a:schemeClr val="bg2">
                  <a:lumMod val="50000"/>
                </a:schemeClr>
              </a:solidFill>
            </a:endParaRPr>
          </a:p>
          <a:p>
            <a:pPr marL="176213" indent="-176213">
              <a:buFont typeface="Arial" pitchFamily="34" charset="0"/>
              <a:buChar char="•"/>
            </a:pPr>
            <a:endParaRPr lang="en-CA" sz="1400" dirty="0" smtClean="0">
              <a:solidFill>
                <a:schemeClr val="bg2">
                  <a:lumMod val="50000"/>
                </a:schemeClr>
              </a:solidFill>
            </a:endParaRPr>
          </a:p>
        </p:txBody>
      </p:sp>
      <p:sp>
        <p:nvSpPr>
          <p:cNvPr id="11" name="TextBox 10"/>
          <p:cNvSpPr txBox="1"/>
          <p:nvPr/>
        </p:nvSpPr>
        <p:spPr>
          <a:xfrm>
            <a:off x="1691680" y="2086690"/>
            <a:ext cx="7452320" cy="1508105"/>
          </a:xfrm>
          <a:prstGeom prst="rect">
            <a:avLst/>
          </a:prstGeom>
          <a:noFill/>
        </p:spPr>
        <p:txBody>
          <a:bodyPr wrap="square" rtlCol="0" anchor="ctr">
            <a:spAutoFit/>
          </a:bodyPr>
          <a:lstStyle/>
          <a:p>
            <a:pPr marL="176213" indent="-176213">
              <a:buFont typeface="Arial" pitchFamily="34" charset="0"/>
              <a:buChar char="•"/>
            </a:pPr>
            <a:r>
              <a:rPr lang="en-CA" sz="1600" dirty="0" smtClean="0">
                <a:solidFill>
                  <a:schemeClr val="bg2">
                    <a:lumMod val="50000"/>
                  </a:schemeClr>
                </a:solidFill>
              </a:rPr>
              <a:t>mountain pine beetle hazard trees</a:t>
            </a:r>
          </a:p>
          <a:p>
            <a:pPr marL="176213" indent="-176213">
              <a:buFont typeface="Arial" pitchFamily="34" charset="0"/>
              <a:buChar char="•"/>
            </a:pPr>
            <a:r>
              <a:rPr lang="en-CA" sz="1600" dirty="0" smtClean="0">
                <a:solidFill>
                  <a:schemeClr val="bg2">
                    <a:lumMod val="50000"/>
                  </a:schemeClr>
                </a:solidFill>
              </a:rPr>
              <a:t>locate, assessment, permission, removal</a:t>
            </a:r>
          </a:p>
          <a:p>
            <a:pPr marL="176213" indent="-176213">
              <a:buFont typeface="Arial" pitchFamily="34" charset="0"/>
              <a:buChar char="•"/>
            </a:pPr>
            <a:endParaRPr lang="en-CA" sz="1600" dirty="0" smtClean="0">
              <a:solidFill>
                <a:schemeClr val="bg2">
                  <a:lumMod val="50000"/>
                </a:schemeClr>
              </a:solidFill>
            </a:endParaRPr>
          </a:p>
          <a:p>
            <a:pPr marL="176213" indent="-176213">
              <a:buFont typeface="Arial" pitchFamily="34" charset="0"/>
              <a:buChar char="•"/>
            </a:pPr>
            <a:endParaRPr lang="en-CA" sz="1600" dirty="0" smtClean="0">
              <a:solidFill>
                <a:schemeClr val="bg2">
                  <a:lumMod val="50000"/>
                </a:schemeClr>
              </a:solidFill>
            </a:endParaRPr>
          </a:p>
          <a:p>
            <a:pPr marL="176213" indent="-176213">
              <a:buFont typeface="Arial" pitchFamily="34" charset="0"/>
              <a:buChar char="•"/>
            </a:pPr>
            <a:endParaRPr lang="en-CA" sz="1400" dirty="0" smtClean="0">
              <a:solidFill>
                <a:schemeClr val="bg2">
                  <a:lumMod val="50000"/>
                </a:schemeClr>
              </a:solidFill>
            </a:endParaRPr>
          </a:p>
          <a:p>
            <a:pPr marL="176213" indent="-176213">
              <a:buFont typeface="Arial" pitchFamily="34" charset="0"/>
              <a:buChar char="•"/>
            </a:pPr>
            <a:endParaRPr lang="en-CA" sz="1400" dirty="0" smtClean="0">
              <a:solidFill>
                <a:schemeClr val="bg2">
                  <a:lumMod val="50000"/>
                </a:schemeClr>
              </a:solidFill>
            </a:endParaRPr>
          </a:p>
        </p:txBody>
      </p:sp>
      <p:pic>
        <p:nvPicPr>
          <p:cNvPr id="12" name="Picture 7"/>
          <p:cNvPicPr>
            <a:picLocks noChangeAspect="1" noChangeArrowheads="1"/>
          </p:cNvPicPr>
          <p:nvPr/>
        </p:nvPicPr>
        <p:blipFill>
          <a:blip r:embed="rId3" cstate="print"/>
          <a:srcRect t="8173" r="30664" b="13942"/>
          <a:stretch>
            <a:fillRect/>
          </a:stretch>
        </p:blipFill>
        <p:spPr bwMode="auto">
          <a:xfrm>
            <a:off x="5867400" y="2286000"/>
            <a:ext cx="1924050" cy="2057400"/>
          </a:xfrm>
          <a:prstGeom prst="rect">
            <a:avLst/>
          </a:prstGeom>
          <a:noFill/>
          <a:ln w="12700">
            <a:noFill/>
            <a:miter lim="800000"/>
            <a:headEnd/>
            <a:tailEnd/>
          </a:ln>
          <a:effectLst/>
        </p:spPr>
      </p:pic>
      <p:pic>
        <p:nvPicPr>
          <p:cNvPr id="13" name="Picture 6"/>
          <p:cNvPicPr>
            <a:picLocks noChangeAspect="1" noChangeArrowheads="1"/>
          </p:cNvPicPr>
          <p:nvPr/>
        </p:nvPicPr>
        <p:blipFill>
          <a:blip r:embed="rId4" cstate="print"/>
          <a:srcRect r="61468"/>
          <a:stretch>
            <a:fillRect/>
          </a:stretch>
        </p:blipFill>
        <p:spPr bwMode="auto">
          <a:xfrm>
            <a:off x="2362200" y="2667000"/>
            <a:ext cx="3200400" cy="1762125"/>
          </a:xfrm>
          <a:prstGeom prst="rect">
            <a:avLst/>
          </a:prstGeom>
          <a:noFill/>
          <a:ln w="12700">
            <a:noFill/>
            <a:miter lim="800000"/>
            <a:headEnd/>
            <a:tailEnd/>
          </a:ln>
          <a:effectLst/>
        </p:spPr>
      </p:pic>
      <p:sp>
        <p:nvSpPr>
          <p:cNvPr id="14" name="TextBox 13"/>
          <p:cNvSpPr txBox="1"/>
          <p:nvPr/>
        </p:nvSpPr>
        <p:spPr>
          <a:xfrm>
            <a:off x="1691680" y="4572000"/>
            <a:ext cx="7452320" cy="1508105"/>
          </a:xfrm>
          <a:prstGeom prst="rect">
            <a:avLst/>
          </a:prstGeom>
          <a:noFill/>
        </p:spPr>
        <p:txBody>
          <a:bodyPr wrap="square" rtlCol="0" anchor="ctr">
            <a:spAutoFit/>
          </a:bodyPr>
          <a:lstStyle/>
          <a:p>
            <a:pPr marL="176213" indent="-176213">
              <a:buFont typeface="Arial" pitchFamily="34" charset="0"/>
              <a:buChar char="•"/>
            </a:pPr>
            <a:r>
              <a:rPr lang="en-CA" sz="1600" dirty="0" smtClean="0">
                <a:solidFill>
                  <a:schemeClr val="bg2">
                    <a:lumMod val="50000"/>
                  </a:schemeClr>
                </a:solidFill>
              </a:rPr>
              <a:t>pipeline proposals, mine sites, remote communities</a:t>
            </a:r>
          </a:p>
          <a:p>
            <a:pPr marL="176213" indent="-176213">
              <a:buFont typeface="Arial" pitchFamily="34" charset="0"/>
              <a:buChar char="•"/>
            </a:pPr>
            <a:r>
              <a:rPr lang="en-CA" sz="1600" dirty="0" smtClean="0">
                <a:solidFill>
                  <a:schemeClr val="bg2">
                    <a:lumMod val="50000"/>
                  </a:schemeClr>
                </a:solidFill>
              </a:rPr>
              <a:t>Go BC, Connecting Communities, HSIA expansion, feasibility studies</a:t>
            </a:r>
          </a:p>
          <a:p>
            <a:pPr marL="176213" indent="-176213">
              <a:buFont typeface="Arial" pitchFamily="34" charset="0"/>
              <a:buChar char="•"/>
            </a:pPr>
            <a:endParaRPr lang="en-CA" sz="1600" dirty="0" smtClean="0">
              <a:solidFill>
                <a:schemeClr val="bg2">
                  <a:lumMod val="50000"/>
                </a:schemeClr>
              </a:solidFill>
            </a:endParaRPr>
          </a:p>
          <a:p>
            <a:pPr marL="176213" indent="-176213">
              <a:buFont typeface="Arial" pitchFamily="34" charset="0"/>
              <a:buChar char="•"/>
            </a:pPr>
            <a:endParaRPr lang="en-CA" sz="1600" dirty="0" smtClean="0">
              <a:solidFill>
                <a:schemeClr val="bg2">
                  <a:lumMod val="50000"/>
                </a:schemeClr>
              </a:solidFill>
            </a:endParaRPr>
          </a:p>
          <a:p>
            <a:pPr marL="176213" indent="-176213">
              <a:buFont typeface="Arial" pitchFamily="34" charset="0"/>
              <a:buChar char="•"/>
            </a:pPr>
            <a:endParaRPr lang="en-CA" sz="1400" dirty="0" smtClean="0">
              <a:solidFill>
                <a:schemeClr val="bg2">
                  <a:lumMod val="50000"/>
                </a:schemeClr>
              </a:solidFill>
            </a:endParaRPr>
          </a:p>
          <a:p>
            <a:pPr marL="176213" indent="-176213">
              <a:buFont typeface="Arial" pitchFamily="34" charset="0"/>
              <a:buChar char="•"/>
            </a:pPr>
            <a:endParaRPr lang="en-CA" sz="1400" dirty="0" smtClean="0">
              <a:solidFill>
                <a:schemeClr val="bg2">
                  <a:lumMod val="50000"/>
                </a:schemeClr>
              </a:solidFill>
            </a:endParaRPr>
          </a:p>
        </p:txBody>
      </p:sp>
      <p:pic>
        <p:nvPicPr>
          <p:cNvPr id="15" name="Picture 6"/>
          <p:cNvPicPr>
            <a:picLocks noChangeAspect="1" noChangeArrowheads="1"/>
          </p:cNvPicPr>
          <p:nvPr/>
        </p:nvPicPr>
        <p:blipFill>
          <a:blip r:embed="rId5" cstate="print"/>
          <a:srcRect/>
          <a:stretch>
            <a:fillRect/>
          </a:stretch>
        </p:blipFill>
        <p:spPr bwMode="auto">
          <a:xfrm>
            <a:off x="3276600" y="5105400"/>
            <a:ext cx="2895600" cy="1177823"/>
          </a:xfrm>
          <a:prstGeom prst="rect">
            <a:avLst/>
          </a:prstGeom>
          <a:noFill/>
          <a:ln w="9525">
            <a:noFill/>
            <a:miter lim="800000"/>
            <a:headEnd/>
            <a:tailEnd/>
          </a:ln>
        </p:spPr>
      </p:pic>
      <p:pic>
        <p:nvPicPr>
          <p:cNvPr id="17" name="Picture 4"/>
          <p:cNvPicPr>
            <a:picLocks noChangeAspect="1" noChangeArrowheads="1"/>
          </p:cNvPicPr>
          <p:nvPr/>
        </p:nvPicPr>
        <p:blipFill>
          <a:blip r:embed="rId6" cstate="print"/>
          <a:srcRect/>
          <a:stretch>
            <a:fillRect/>
          </a:stretch>
        </p:blipFill>
        <p:spPr bwMode="auto">
          <a:xfrm>
            <a:off x="6400800" y="5105400"/>
            <a:ext cx="1624683" cy="1202469"/>
          </a:xfrm>
          <a:prstGeom prst="rect">
            <a:avLst/>
          </a:prstGeom>
          <a:noFill/>
          <a:ln w="9525">
            <a:noFill/>
            <a:miter lim="800000"/>
            <a:headEnd/>
            <a:tailEnd/>
          </a:ln>
        </p:spPr>
      </p:pic>
      <p:pic>
        <p:nvPicPr>
          <p:cNvPr id="3074" name="Picture 2"/>
          <p:cNvPicPr>
            <a:picLocks noChangeAspect="1" noChangeArrowheads="1"/>
          </p:cNvPicPr>
          <p:nvPr/>
        </p:nvPicPr>
        <p:blipFill>
          <a:blip r:embed="rId7" cstate="print"/>
          <a:srcRect/>
          <a:stretch>
            <a:fillRect/>
          </a:stretch>
        </p:blipFill>
        <p:spPr bwMode="auto">
          <a:xfrm>
            <a:off x="8153400" y="4648200"/>
            <a:ext cx="849394" cy="1466850"/>
          </a:xfrm>
          <a:prstGeom prst="rect">
            <a:avLst/>
          </a:prstGeom>
          <a:noFill/>
          <a:ln w="9525">
            <a:noFill/>
            <a:miter lim="800000"/>
            <a:headEnd/>
            <a:tailEnd/>
          </a:ln>
        </p:spPr>
      </p:pic>
      <p:pic>
        <p:nvPicPr>
          <p:cNvPr id="3075" name="Picture 3"/>
          <p:cNvPicPr>
            <a:picLocks noChangeAspect="1" noChangeArrowheads="1"/>
          </p:cNvPicPr>
          <p:nvPr/>
        </p:nvPicPr>
        <p:blipFill>
          <a:blip r:embed="rId8" cstate="print"/>
          <a:srcRect/>
          <a:stretch>
            <a:fillRect/>
          </a:stretch>
        </p:blipFill>
        <p:spPr bwMode="auto">
          <a:xfrm>
            <a:off x="1981200" y="5105400"/>
            <a:ext cx="1123157" cy="114300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29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29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29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7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p:bldP spid="12295" grpId="0"/>
      <p:bldP spid="12296" grpId="0"/>
      <p:bldP spid="16" grpId="0"/>
      <p:bldP spid="11"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90500" y="131763"/>
            <a:ext cx="8531225" cy="559320"/>
          </a:xfrm>
        </p:spPr>
        <p:txBody>
          <a:bodyPr/>
          <a:lstStyle/>
          <a:p>
            <a:r>
              <a:rPr lang="en-CA" dirty="0" smtClean="0"/>
              <a:t>TELUS &amp; ICIS potential for the next 10 years</a:t>
            </a:r>
          </a:p>
        </p:txBody>
      </p:sp>
      <p:sp>
        <p:nvSpPr>
          <p:cNvPr id="12291" name="Line 3"/>
          <p:cNvSpPr>
            <a:spLocks noChangeShapeType="1"/>
          </p:cNvSpPr>
          <p:nvPr/>
        </p:nvSpPr>
        <p:spPr bwMode="auto">
          <a:xfrm>
            <a:off x="1619250" y="908050"/>
            <a:ext cx="0" cy="5168900"/>
          </a:xfrm>
          <a:prstGeom prst="line">
            <a:avLst/>
          </a:prstGeom>
          <a:noFill/>
          <a:ln w="9525">
            <a:solidFill>
              <a:srgbClr val="66CC00"/>
            </a:solidFill>
            <a:round/>
            <a:headEnd/>
            <a:tailEnd/>
          </a:ln>
        </p:spPr>
        <p:txBody>
          <a:bodyPr wrap="none" anchor="ctr"/>
          <a:lstStyle/>
          <a:p>
            <a:endParaRPr lang="en-CA" dirty="0"/>
          </a:p>
        </p:txBody>
      </p:sp>
      <p:sp>
        <p:nvSpPr>
          <p:cNvPr id="12292" name="Line 4"/>
          <p:cNvSpPr>
            <a:spLocks noChangeShapeType="1"/>
          </p:cNvSpPr>
          <p:nvPr/>
        </p:nvSpPr>
        <p:spPr bwMode="auto">
          <a:xfrm>
            <a:off x="1524000" y="2209800"/>
            <a:ext cx="6553200" cy="0"/>
          </a:xfrm>
          <a:prstGeom prst="line">
            <a:avLst/>
          </a:prstGeom>
          <a:noFill/>
          <a:ln w="9525">
            <a:solidFill>
              <a:srgbClr val="66CC00"/>
            </a:solidFill>
            <a:round/>
            <a:headEnd/>
            <a:tailEnd/>
          </a:ln>
        </p:spPr>
        <p:txBody>
          <a:bodyPr wrap="none" anchor="ctr"/>
          <a:lstStyle/>
          <a:p>
            <a:endParaRPr lang="en-CA" dirty="0"/>
          </a:p>
        </p:txBody>
      </p:sp>
      <p:sp>
        <p:nvSpPr>
          <p:cNvPr id="12293" name="Line 5"/>
          <p:cNvSpPr>
            <a:spLocks noChangeShapeType="1"/>
          </p:cNvSpPr>
          <p:nvPr/>
        </p:nvSpPr>
        <p:spPr bwMode="auto">
          <a:xfrm>
            <a:off x="1524000" y="5257800"/>
            <a:ext cx="4800600" cy="0"/>
          </a:xfrm>
          <a:prstGeom prst="line">
            <a:avLst/>
          </a:prstGeom>
          <a:noFill/>
          <a:ln w="9525">
            <a:solidFill>
              <a:srgbClr val="66CC00"/>
            </a:solidFill>
            <a:round/>
            <a:headEnd/>
            <a:tailEnd/>
          </a:ln>
        </p:spPr>
        <p:txBody>
          <a:bodyPr wrap="none" anchor="ctr"/>
          <a:lstStyle/>
          <a:p>
            <a:endParaRPr lang="en-CA" dirty="0"/>
          </a:p>
        </p:txBody>
      </p:sp>
      <p:sp>
        <p:nvSpPr>
          <p:cNvPr id="12294" name="Text Box 6"/>
          <p:cNvSpPr txBox="1">
            <a:spLocks noChangeArrowheads="1"/>
          </p:cNvSpPr>
          <p:nvPr/>
        </p:nvSpPr>
        <p:spPr bwMode="auto">
          <a:xfrm rot="5400000">
            <a:off x="482555" y="981869"/>
            <a:ext cx="600164" cy="1349375"/>
          </a:xfrm>
          <a:prstGeom prst="rect">
            <a:avLst/>
          </a:prstGeom>
          <a:noFill/>
          <a:ln w="9525" algn="ctr">
            <a:noFill/>
            <a:miter lim="800000"/>
            <a:headEnd/>
            <a:tailEnd/>
          </a:ln>
        </p:spPr>
        <p:txBody>
          <a:bodyPr rot="10800000" vert="eaVert">
            <a:spAutoFit/>
          </a:bodyPr>
          <a:lstStyle/>
          <a:p>
            <a:pPr marL="85725" indent="-85725" algn="ctr">
              <a:spcBef>
                <a:spcPct val="50000"/>
              </a:spcBef>
            </a:pPr>
            <a:r>
              <a:rPr lang="en-US" sz="1200" b="1" dirty="0" smtClean="0">
                <a:solidFill>
                  <a:srgbClr val="49166D"/>
                </a:solidFill>
              </a:rPr>
              <a:t>TELUS data</a:t>
            </a:r>
            <a:endParaRPr lang="en-US" sz="1200" b="1" dirty="0">
              <a:solidFill>
                <a:srgbClr val="49166D"/>
              </a:solidFill>
            </a:endParaRPr>
          </a:p>
          <a:p>
            <a:pPr marL="85725" indent="-85725">
              <a:spcBef>
                <a:spcPct val="50000"/>
              </a:spcBef>
            </a:pPr>
            <a:endParaRPr lang="en-US" sz="1000" dirty="0">
              <a:solidFill>
                <a:srgbClr val="49166D"/>
              </a:solidFill>
            </a:endParaRPr>
          </a:p>
        </p:txBody>
      </p:sp>
      <p:sp>
        <p:nvSpPr>
          <p:cNvPr id="12295" name="Text Box 7"/>
          <p:cNvSpPr txBox="1">
            <a:spLocks noChangeArrowheads="1"/>
          </p:cNvSpPr>
          <p:nvPr/>
        </p:nvSpPr>
        <p:spPr bwMode="auto">
          <a:xfrm rot="5400000">
            <a:off x="514369" y="2879879"/>
            <a:ext cx="553998" cy="1370012"/>
          </a:xfrm>
          <a:prstGeom prst="rect">
            <a:avLst/>
          </a:prstGeom>
          <a:noFill/>
          <a:ln w="9525" algn="ctr">
            <a:noFill/>
            <a:miter lim="800000"/>
            <a:headEnd/>
            <a:tailEnd/>
          </a:ln>
        </p:spPr>
        <p:txBody>
          <a:bodyPr rot="10800000" vert="eaVert">
            <a:spAutoFit/>
          </a:bodyPr>
          <a:lstStyle/>
          <a:p>
            <a:pPr marL="85725" indent="-85725" algn="ctr">
              <a:spcBef>
                <a:spcPct val="50000"/>
              </a:spcBef>
            </a:pPr>
            <a:r>
              <a:rPr lang="en-US" sz="1200" b="1" dirty="0" smtClean="0">
                <a:solidFill>
                  <a:srgbClr val="49166D"/>
                </a:solidFill>
              </a:rPr>
              <a:t>ICIS data and services</a:t>
            </a:r>
            <a:endParaRPr lang="en-US" sz="1200" b="1" dirty="0">
              <a:solidFill>
                <a:srgbClr val="49166D"/>
              </a:solidFill>
            </a:endParaRPr>
          </a:p>
        </p:txBody>
      </p:sp>
      <p:sp>
        <p:nvSpPr>
          <p:cNvPr id="14" name="TextBox 13"/>
          <p:cNvSpPr txBox="1"/>
          <p:nvPr/>
        </p:nvSpPr>
        <p:spPr>
          <a:xfrm>
            <a:off x="1676400" y="2209055"/>
            <a:ext cx="7200800" cy="3046988"/>
          </a:xfrm>
          <a:prstGeom prst="rect">
            <a:avLst/>
          </a:prstGeom>
          <a:noFill/>
        </p:spPr>
        <p:txBody>
          <a:bodyPr wrap="square" rtlCol="0" anchor="ctr">
            <a:spAutoFit/>
          </a:bodyPr>
          <a:lstStyle/>
          <a:p>
            <a:pPr marL="176213" indent="-176213">
              <a:buFont typeface="Arial" pitchFamily="34" charset="0"/>
              <a:buChar char="•"/>
            </a:pPr>
            <a:r>
              <a:rPr lang="en-CA" sz="1600" dirty="0" smtClean="0">
                <a:solidFill>
                  <a:schemeClr val="bg2">
                    <a:lumMod val="50000"/>
                  </a:schemeClr>
                </a:solidFill>
              </a:rPr>
              <a:t>Ease of data delivery and management</a:t>
            </a:r>
          </a:p>
          <a:p>
            <a:pPr marL="176213" indent="-176213">
              <a:buFont typeface="Arial" pitchFamily="34" charset="0"/>
              <a:buChar char="•"/>
            </a:pPr>
            <a:r>
              <a:rPr lang="en-CA" sz="1600" dirty="0" smtClean="0">
                <a:solidFill>
                  <a:schemeClr val="bg2">
                    <a:lumMod val="50000"/>
                  </a:schemeClr>
                </a:solidFill>
              </a:rPr>
              <a:t>Integration with web base mapping tools (mainstream) </a:t>
            </a:r>
          </a:p>
          <a:p>
            <a:pPr marL="176213" indent="-176213">
              <a:buFont typeface="Arial" pitchFamily="34" charset="0"/>
              <a:buChar char="•"/>
            </a:pPr>
            <a:r>
              <a:rPr lang="en-CA" sz="1600" dirty="0" smtClean="0">
                <a:solidFill>
                  <a:schemeClr val="bg2">
                    <a:lumMod val="50000"/>
                  </a:schemeClr>
                </a:solidFill>
              </a:rPr>
              <a:t>Extension of land base data</a:t>
            </a:r>
          </a:p>
          <a:p>
            <a:pPr marL="633413" lvl="1" indent="-176213">
              <a:buFont typeface="Arial" pitchFamily="34" charset="0"/>
              <a:buChar char="•"/>
            </a:pPr>
            <a:r>
              <a:rPr lang="en-CA" sz="1600" dirty="0" smtClean="0">
                <a:solidFill>
                  <a:schemeClr val="bg2">
                    <a:lumMod val="50000"/>
                  </a:schemeClr>
                </a:solidFill>
              </a:rPr>
              <a:t>Rights of Way and land use permits</a:t>
            </a:r>
          </a:p>
          <a:p>
            <a:pPr marL="633413" lvl="1" indent="-176213">
              <a:buFont typeface="Arial" pitchFamily="34" charset="0"/>
              <a:buChar char="•"/>
            </a:pPr>
            <a:r>
              <a:rPr lang="en-CA" sz="1600" dirty="0" smtClean="0">
                <a:solidFill>
                  <a:schemeClr val="bg2">
                    <a:lumMod val="50000"/>
                  </a:schemeClr>
                </a:solidFill>
              </a:rPr>
              <a:t>Environmental</a:t>
            </a:r>
          </a:p>
          <a:p>
            <a:pPr marL="633413" lvl="1" indent="-176213">
              <a:buFont typeface="Arial" pitchFamily="34" charset="0"/>
              <a:buChar char="•"/>
            </a:pPr>
            <a:r>
              <a:rPr lang="en-CA" sz="1600" dirty="0" smtClean="0">
                <a:solidFill>
                  <a:schemeClr val="bg2">
                    <a:lumMod val="50000"/>
                  </a:schemeClr>
                </a:solidFill>
              </a:rPr>
              <a:t>Tower data – not just TELUS </a:t>
            </a:r>
          </a:p>
          <a:p>
            <a:pPr marL="633413" lvl="1" indent="-176213">
              <a:buFont typeface="Arial" pitchFamily="34" charset="0"/>
              <a:buChar char="•"/>
            </a:pPr>
            <a:r>
              <a:rPr lang="en-CA" sz="1600" dirty="0" smtClean="0">
                <a:solidFill>
                  <a:schemeClr val="bg2">
                    <a:lumMod val="50000"/>
                  </a:schemeClr>
                </a:solidFill>
              </a:rPr>
              <a:t>Air rights</a:t>
            </a:r>
          </a:p>
          <a:p>
            <a:pPr marL="633413" lvl="1" indent="-176213">
              <a:buFont typeface="Arial" pitchFamily="34" charset="0"/>
              <a:buChar char="•"/>
            </a:pPr>
            <a:r>
              <a:rPr lang="en-CA" sz="1600" dirty="0" smtClean="0">
                <a:solidFill>
                  <a:schemeClr val="bg2">
                    <a:lumMod val="50000"/>
                  </a:schemeClr>
                </a:solidFill>
              </a:rPr>
              <a:t>Protection of air / space / view corridors</a:t>
            </a:r>
          </a:p>
          <a:p>
            <a:pPr marL="633413" lvl="1" indent="-176213">
              <a:buFont typeface="Arial" pitchFamily="34" charset="0"/>
              <a:buChar char="•"/>
            </a:pPr>
            <a:r>
              <a:rPr lang="en-CA" sz="1600" dirty="0" smtClean="0">
                <a:solidFill>
                  <a:schemeClr val="bg2">
                    <a:lumMod val="50000"/>
                  </a:schemeClr>
                </a:solidFill>
              </a:rPr>
              <a:t>Sub-surface inventory</a:t>
            </a:r>
          </a:p>
          <a:p>
            <a:pPr marL="176213" indent="-176213">
              <a:buFont typeface="Arial" pitchFamily="34" charset="0"/>
              <a:buChar char="•"/>
            </a:pPr>
            <a:r>
              <a:rPr lang="en-CA" sz="1600" dirty="0" smtClean="0">
                <a:solidFill>
                  <a:schemeClr val="bg2">
                    <a:lumMod val="50000"/>
                  </a:schemeClr>
                </a:solidFill>
              </a:rPr>
              <a:t>Special interest partners</a:t>
            </a:r>
          </a:p>
          <a:p>
            <a:pPr marL="176213" indent="-176213">
              <a:buFont typeface="Arial" pitchFamily="34" charset="0"/>
              <a:buChar char="•"/>
            </a:pPr>
            <a:r>
              <a:rPr lang="en-CA" sz="1600" dirty="0" smtClean="0">
                <a:solidFill>
                  <a:schemeClr val="bg2">
                    <a:lumMod val="50000"/>
                  </a:schemeClr>
                </a:solidFill>
              </a:rPr>
              <a:t>VAR – value add resellers and Service delivery providers</a:t>
            </a:r>
          </a:p>
          <a:p>
            <a:pPr marL="176213" indent="-176213">
              <a:buFont typeface="Arial" pitchFamily="34" charset="0"/>
              <a:buChar char="•"/>
            </a:pPr>
            <a:r>
              <a:rPr lang="en-CA" sz="1600" dirty="0" smtClean="0">
                <a:solidFill>
                  <a:schemeClr val="bg2">
                    <a:lumMod val="50000"/>
                  </a:schemeClr>
                </a:solidFill>
              </a:rPr>
              <a:t>New revenue streams</a:t>
            </a:r>
          </a:p>
        </p:txBody>
      </p:sp>
      <p:sp>
        <p:nvSpPr>
          <p:cNvPr id="16" name="TextBox 15"/>
          <p:cNvSpPr txBox="1"/>
          <p:nvPr/>
        </p:nvSpPr>
        <p:spPr>
          <a:xfrm>
            <a:off x="1691680" y="638889"/>
            <a:ext cx="7452320" cy="2000548"/>
          </a:xfrm>
          <a:prstGeom prst="rect">
            <a:avLst/>
          </a:prstGeom>
          <a:noFill/>
        </p:spPr>
        <p:txBody>
          <a:bodyPr wrap="square" rtlCol="0" anchor="ctr">
            <a:spAutoFit/>
          </a:bodyPr>
          <a:lstStyle/>
          <a:p>
            <a:pPr marL="176213" indent="-176213">
              <a:buFont typeface="Arial" pitchFamily="34" charset="0"/>
              <a:buChar char="•"/>
            </a:pPr>
            <a:r>
              <a:rPr lang="en-CA" sz="1600" dirty="0" smtClean="0">
                <a:solidFill>
                  <a:schemeClr val="bg2">
                    <a:lumMod val="50000"/>
                  </a:schemeClr>
                </a:solidFill>
              </a:rPr>
              <a:t>build on </a:t>
            </a:r>
            <a:r>
              <a:rPr lang="en-CA" sz="1600" dirty="0" err="1" smtClean="0">
                <a:solidFill>
                  <a:schemeClr val="bg2">
                    <a:lumMod val="50000"/>
                  </a:schemeClr>
                </a:solidFill>
              </a:rPr>
              <a:t>FortisBC</a:t>
            </a:r>
            <a:r>
              <a:rPr lang="en-CA" sz="1600" dirty="0" smtClean="0">
                <a:solidFill>
                  <a:schemeClr val="bg2">
                    <a:lumMod val="50000"/>
                  </a:schemeClr>
                </a:solidFill>
              </a:rPr>
              <a:t> experience with data re-alignment</a:t>
            </a:r>
          </a:p>
          <a:p>
            <a:pPr marL="176213" indent="-176213">
              <a:buFont typeface="Arial" pitchFamily="34" charset="0"/>
              <a:buChar char="•"/>
            </a:pPr>
            <a:r>
              <a:rPr lang="en-CA" sz="1600" dirty="0" smtClean="0">
                <a:solidFill>
                  <a:schemeClr val="bg2">
                    <a:lumMod val="50000"/>
                  </a:schemeClr>
                </a:solidFill>
              </a:rPr>
              <a:t>evolve to next generation TELUS GIS</a:t>
            </a:r>
          </a:p>
          <a:p>
            <a:pPr marL="176213" indent="-176213">
              <a:buFont typeface="Arial" pitchFamily="34" charset="0"/>
              <a:buChar char="•"/>
            </a:pPr>
            <a:r>
              <a:rPr lang="en-CA" sz="1600" dirty="0" smtClean="0">
                <a:solidFill>
                  <a:schemeClr val="bg2">
                    <a:lumMod val="50000"/>
                  </a:schemeClr>
                </a:solidFill>
              </a:rPr>
              <a:t>integrate </a:t>
            </a:r>
            <a:r>
              <a:rPr lang="en-CA" sz="1600" dirty="0" err="1" smtClean="0">
                <a:solidFill>
                  <a:schemeClr val="bg2">
                    <a:lumMod val="50000"/>
                  </a:schemeClr>
                </a:solidFill>
              </a:rPr>
              <a:t>AddressBC</a:t>
            </a:r>
            <a:r>
              <a:rPr lang="en-CA" sz="1600" dirty="0" smtClean="0">
                <a:solidFill>
                  <a:schemeClr val="bg2">
                    <a:lumMod val="50000"/>
                  </a:schemeClr>
                </a:solidFill>
              </a:rPr>
              <a:t> with TELUS Addressing for service delivery &amp; 911</a:t>
            </a:r>
          </a:p>
          <a:p>
            <a:pPr marL="176213" indent="-176213">
              <a:buFont typeface="Arial" pitchFamily="34" charset="0"/>
              <a:buChar char="•"/>
            </a:pPr>
            <a:r>
              <a:rPr lang="en-CA" sz="1600" dirty="0" smtClean="0">
                <a:solidFill>
                  <a:schemeClr val="bg2">
                    <a:lumMod val="50000"/>
                  </a:schemeClr>
                </a:solidFill>
              </a:rPr>
              <a:t>continuous improvement on data accuracy</a:t>
            </a:r>
          </a:p>
          <a:p>
            <a:pPr marL="176213" indent="-176213">
              <a:buFont typeface="Arial" pitchFamily="34" charset="0"/>
              <a:buChar char="•"/>
            </a:pPr>
            <a:r>
              <a:rPr lang="en-CA" sz="1600" dirty="0" smtClean="0">
                <a:solidFill>
                  <a:schemeClr val="bg2">
                    <a:lumMod val="50000"/>
                  </a:schemeClr>
                </a:solidFill>
              </a:rPr>
              <a:t>evolution of TELUS networks – GPON, 4G, HSPA, </a:t>
            </a:r>
            <a:r>
              <a:rPr lang="en-CA" sz="1600" dirty="0" err="1" smtClean="0">
                <a:solidFill>
                  <a:schemeClr val="bg2">
                    <a:lumMod val="50000"/>
                  </a:schemeClr>
                </a:solidFill>
              </a:rPr>
              <a:t>femtocell</a:t>
            </a:r>
            <a:endParaRPr lang="en-CA" sz="1600" dirty="0" smtClean="0">
              <a:solidFill>
                <a:schemeClr val="bg2">
                  <a:lumMod val="50000"/>
                </a:schemeClr>
              </a:solidFill>
            </a:endParaRPr>
          </a:p>
          <a:p>
            <a:pPr marL="176213" indent="-176213">
              <a:buFont typeface="Arial" pitchFamily="34" charset="0"/>
              <a:buChar char="•"/>
            </a:pPr>
            <a:r>
              <a:rPr lang="en-CA" sz="1600" dirty="0" smtClean="0">
                <a:solidFill>
                  <a:schemeClr val="bg2">
                    <a:lumMod val="50000"/>
                  </a:schemeClr>
                </a:solidFill>
              </a:rPr>
              <a:t>$1B investment in the province of BC over next 10 years</a:t>
            </a:r>
          </a:p>
          <a:p>
            <a:pPr marL="176213" indent="-176213">
              <a:buFont typeface="Arial" pitchFamily="34" charset="0"/>
              <a:buChar char="•"/>
            </a:pPr>
            <a:endParaRPr lang="en-CA" sz="1400" dirty="0" smtClean="0">
              <a:solidFill>
                <a:schemeClr val="bg2">
                  <a:lumMod val="50000"/>
                </a:schemeClr>
              </a:solidFill>
            </a:endParaRPr>
          </a:p>
          <a:p>
            <a:pPr marL="176213" indent="-176213"/>
            <a:endParaRPr lang="en-CA" sz="1400" dirty="0" smtClean="0">
              <a:solidFill>
                <a:schemeClr val="bg2">
                  <a:lumMod val="50000"/>
                </a:schemeClr>
              </a:solidFill>
            </a:endParaRPr>
          </a:p>
        </p:txBody>
      </p:sp>
      <p:pic>
        <p:nvPicPr>
          <p:cNvPr id="2" name="Picture 2"/>
          <p:cNvPicPr>
            <a:picLocks noChangeAspect="1" noChangeArrowheads="1"/>
          </p:cNvPicPr>
          <p:nvPr/>
        </p:nvPicPr>
        <p:blipFill>
          <a:blip r:embed="rId3" cstate="print"/>
          <a:srcRect/>
          <a:stretch>
            <a:fillRect/>
          </a:stretch>
        </p:blipFill>
        <p:spPr bwMode="auto">
          <a:xfrm>
            <a:off x="6629400" y="4953000"/>
            <a:ext cx="1895475" cy="1228725"/>
          </a:xfrm>
          <a:prstGeom prst="rect">
            <a:avLst/>
          </a:prstGeom>
          <a:noFill/>
          <a:ln w="9525">
            <a:noFill/>
            <a:miter lim="800000"/>
            <a:headEnd/>
            <a:tailEnd/>
          </a:ln>
        </p:spPr>
      </p:pic>
      <p:sp>
        <p:nvSpPr>
          <p:cNvPr id="18" name="TextBox 17"/>
          <p:cNvSpPr txBox="1"/>
          <p:nvPr/>
        </p:nvSpPr>
        <p:spPr>
          <a:xfrm>
            <a:off x="1676400" y="5379423"/>
            <a:ext cx="5181600" cy="800219"/>
          </a:xfrm>
          <a:prstGeom prst="rect">
            <a:avLst/>
          </a:prstGeom>
          <a:noFill/>
        </p:spPr>
        <p:txBody>
          <a:bodyPr wrap="square" rtlCol="0" anchor="ctr">
            <a:spAutoFit/>
          </a:bodyPr>
          <a:lstStyle/>
          <a:p>
            <a:pPr marL="176213" indent="-176213">
              <a:buFont typeface="Arial" pitchFamily="34" charset="0"/>
              <a:buChar char="•"/>
            </a:pPr>
            <a:r>
              <a:rPr lang="en-CA" sz="1600" dirty="0" smtClean="0"/>
              <a:t>ICIS is the ONLY successful collaborative society </a:t>
            </a:r>
            <a:br>
              <a:rPr lang="en-CA" sz="1600" dirty="0" smtClean="0"/>
            </a:br>
            <a:r>
              <a:rPr lang="en-CA" sz="1600" dirty="0" smtClean="0"/>
              <a:t>of it’s type in the world</a:t>
            </a:r>
            <a:endParaRPr lang="en-CA" sz="1600" dirty="0" smtClean="0">
              <a:solidFill>
                <a:schemeClr val="bg2">
                  <a:lumMod val="50000"/>
                </a:schemeClr>
              </a:solidFill>
            </a:endParaRPr>
          </a:p>
          <a:p>
            <a:pPr marL="176213" indent="-176213"/>
            <a:endParaRPr lang="en-CA" sz="1400" dirty="0" smtClean="0">
              <a:solidFill>
                <a:schemeClr val="bg2">
                  <a:lumMod val="50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29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p:bldP spid="12295" grpId="0"/>
      <p:bldP spid="14" grpId="0"/>
      <p:bldP spid="16"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2662908" cy="561885"/>
          </a:xfrm>
          <a:prstGeom prst="rect">
            <a:avLst/>
          </a:prstGeom>
        </p:spPr>
        <p:txBody>
          <a:bodyPr wrap="none">
            <a:spAutoFit/>
          </a:bodyPr>
          <a:lstStyle/>
          <a:p>
            <a:pPr defTabSz="911225">
              <a:lnSpc>
                <a:spcPct val="120000"/>
              </a:lnSpc>
            </a:pPr>
            <a:r>
              <a:rPr lang="en-CA" sz="2800" dirty="0" smtClean="0">
                <a:solidFill>
                  <a:srgbClr val="49166D"/>
                </a:solidFill>
                <a:latin typeface="+mj-lt"/>
                <a:ea typeface="+mj-ea"/>
                <a:cs typeface="+mj-cs"/>
              </a:rPr>
              <a:t>ICIS advantage</a:t>
            </a:r>
            <a:endParaRPr lang="en-US" sz="2800" dirty="0" smtClean="0">
              <a:solidFill>
                <a:srgbClr val="49166D"/>
              </a:solidFill>
              <a:latin typeface="+mj-lt"/>
              <a:ea typeface="+mj-ea"/>
              <a:cs typeface="+mj-cs"/>
            </a:endParaRPr>
          </a:p>
        </p:txBody>
      </p:sp>
      <p:sp>
        <p:nvSpPr>
          <p:cNvPr id="1036"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50" name="Picture 2"/>
          <p:cNvPicPr>
            <a:picLocks noChangeAspect="1" noChangeArrowheads="1"/>
          </p:cNvPicPr>
          <p:nvPr/>
        </p:nvPicPr>
        <p:blipFill>
          <a:blip r:embed="rId3" cstate="print"/>
          <a:srcRect b="6673"/>
          <a:stretch>
            <a:fillRect/>
          </a:stretch>
        </p:blipFill>
        <p:spPr bwMode="auto">
          <a:xfrm>
            <a:off x="914400" y="914400"/>
            <a:ext cx="7427913" cy="4595812"/>
          </a:xfrm>
          <a:prstGeom prst="rect">
            <a:avLst/>
          </a:prstGeom>
          <a:noFill/>
          <a:ln w="9525">
            <a:noFill/>
            <a:miter lim="800000"/>
            <a:headEnd/>
            <a:tailEnd/>
          </a:ln>
        </p:spPr>
      </p:pic>
      <p:cxnSp>
        <p:nvCxnSpPr>
          <p:cNvPr id="16" name="Straight Connector 15"/>
          <p:cNvCxnSpPr/>
          <p:nvPr/>
        </p:nvCxnSpPr>
        <p:spPr bwMode="auto">
          <a:xfrm flipH="1">
            <a:off x="4648200" y="1600200"/>
            <a:ext cx="1676400" cy="1905000"/>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bwMode="auto">
          <a:xfrm flipH="1">
            <a:off x="2819400" y="3352800"/>
            <a:ext cx="1600200" cy="1600200"/>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bwMode="auto">
          <a:xfrm flipH="1" flipV="1">
            <a:off x="4419600" y="3352800"/>
            <a:ext cx="228600" cy="152400"/>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LUS - Bill Hain">
  <a:themeElements>
    <a:clrScheme name="Business Plan Rollout - Q3 Q4 2008 8">
      <a:dk1>
        <a:srgbClr val="000000"/>
      </a:dk1>
      <a:lt1>
        <a:srgbClr val="FFFFFF"/>
      </a:lt1>
      <a:dk2>
        <a:srgbClr val="4A0093"/>
      </a:dk2>
      <a:lt2>
        <a:srgbClr val="CECECE"/>
      </a:lt2>
      <a:accent1>
        <a:srgbClr val="4A0093"/>
      </a:accent1>
      <a:accent2>
        <a:srgbClr val="00AE00"/>
      </a:accent2>
      <a:accent3>
        <a:srgbClr val="FFFFFF"/>
      </a:accent3>
      <a:accent4>
        <a:srgbClr val="000000"/>
      </a:accent4>
      <a:accent5>
        <a:srgbClr val="B1AAC8"/>
      </a:accent5>
      <a:accent6>
        <a:srgbClr val="009D00"/>
      </a:accent6>
      <a:hlink>
        <a:srgbClr val="4A03FB"/>
      </a:hlink>
      <a:folHlink>
        <a:srgbClr val="FAFD00"/>
      </a:folHlink>
    </a:clrScheme>
    <a:fontScheme name="Business Plan Rollout - Q3 Q4 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99CC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CA"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solidFill>
            <a:srgbClr val="99CC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CA"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usiness Plan Rollout - Q3 Q4 200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usiness Plan Rollout - Q3 Q4 200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usiness Plan Rollout - Q3 Q4 200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usiness Plan Rollout - Q3 Q4 200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usiness Plan Rollout - Q3 Q4 200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usiness Plan Rollout - Q3 Q4 200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usiness Plan Rollout - Q3 Q4 200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usiness Plan Rollout - Q3 Q4 2008 8">
        <a:dk1>
          <a:srgbClr val="000000"/>
        </a:dk1>
        <a:lt1>
          <a:srgbClr val="FFFFFF"/>
        </a:lt1>
        <a:dk2>
          <a:srgbClr val="4A0093"/>
        </a:dk2>
        <a:lt2>
          <a:srgbClr val="CECECE"/>
        </a:lt2>
        <a:accent1>
          <a:srgbClr val="4A0093"/>
        </a:accent1>
        <a:accent2>
          <a:srgbClr val="00AE00"/>
        </a:accent2>
        <a:accent3>
          <a:srgbClr val="FFFFFF"/>
        </a:accent3>
        <a:accent4>
          <a:srgbClr val="000000"/>
        </a:accent4>
        <a:accent5>
          <a:srgbClr val="B1AAC8"/>
        </a:accent5>
        <a:accent6>
          <a:srgbClr val="009D00"/>
        </a:accent6>
        <a:hlink>
          <a:srgbClr val="4A03FB"/>
        </a:hlink>
        <a:folHlink>
          <a:srgbClr val="FAFD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TELUS - Bill Hain</Template>
  <TotalTime>534</TotalTime>
  <Words>785</Words>
  <Application>Microsoft Office PowerPoint</Application>
  <PresentationFormat>On-screen Show (4:3)</PresentationFormat>
  <Paragraphs>160</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TELUS - Bill Hain</vt:lpstr>
      <vt:lpstr>TELUS  ICIS partnership ICIS 10 years of data sharing   Bill Hain member of the TELUS team  Vancouver GIS Users Group October 12th, 2011</vt:lpstr>
      <vt:lpstr>Slide 2</vt:lpstr>
      <vt:lpstr>Slide 3</vt:lpstr>
      <vt:lpstr>Benefits of ICIS partnership to TELUS</vt:lpstr>
      <vt:lpstr>Challenges of ICIS partnership to TELUS</vt:lpstr>
      <vt:lpstr>alignment</vt:lpstr>
      <vt:lpstr>Tangible benefits of ICIS partnership to TELUS</vt:lpstr>
      <vt:lpstr>TELUS &amp; ICIS potential for the next 10 years</vt:lpstr>
      <vt:lpstr>Slide 9</vt:lpstr>
      <vt:lpstr>thank you   questions  </vt:lpstr>
    </vt:vector>
  </TitlesOfParts>
  <Company>TELUS Communications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TELUS  Fibre to the Home Deployment in Canada CommTech 2011   Bill Hain Manager Technology Strategy - BC</dc:title>
  <dc:creator>Bill Hain</dc:creator>
  <dc:description/>
  <cp:lastModifiedBy>Bill Hain</cp:lastModifiedBy>
  <cp:revision>56</cp:revision>
  <dcterms:created xsi:type="dcterms:W3CDTF">2011-05-17T23:56:22Z</dcterms:created>
  <dcterms:modified xsi:type="dcterms:W3CDTF">2011-10-13T16:16:26Z</dcterms:modified>
</cp:coreProperties>
</file>